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510" y="-17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P2\grt$\L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'Jan 2025'!$F$16</c:f>
              <c:strCache>
                <c:ptCount val="1"/>
                <c:pt idx="0">
                  <c:v>389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'Jan 2025'!$G$2:$G$16</c:f>
              <c:strCache>
                <c:ptCount val="15"/>
                <c:pt idx="0">
                  <c:v>Communication</c:v>
                </c:pt>
                <c:pt idx="1">
                  <c:v>Customer Service</c:v>
                </c:pt>
                <c:pt idx="2">
                  <c:v>Management</c:v>
                </c:pt>
                <c:pt idx="3">
                  <c:v>Detail Oriented</c:v>
                </c:pt>
                <c:pt idx="4">
                  <c:v>Sales</c:v>
                </c:pt>
                <c:pt idx="5">
                  <c:v>Problem Solving</c:v>
                </c:pt>
                <c:pt idx="6">
                  <c:v>Planning</c:v>
                </c:pt>
                <c:pt idx="7">
                  <c:v>Leadership</c:v>
                </c:pt>
                <c:pt idx="8">
                  <c:v>Teaching</c:v>
                </c:pt>
                <c:pt idx="9">
                  <c:v>Organisational skills</c:v>
                </c:pt>
                <c:pt idx="10">
                  <c:v>English language</c:v>
                </c:pt>
                <c:pt idx="11">
                  <c:v>Interpersonal communications</c:v>
                </c:pt>
                <c:pt idx="12">
                  <c:v>Self motivation</c:v>
                </c:pt>
                <c:pt idx="13">
                  <c:v>Time management</c:v>
                </c:pt>
                <c:pt idx="14">
                  <c:v>Enthusiasm</c:v>
                </c:pt>
              </c:strCache>
            </c:strRef>
          </c:cat>
          <c:val>
            <c:numRef>
              <c:f>'Jan 2025'!$F$2:$F$16</c:f>
              <c:numCache>
                <c:formatCode>General</c:formatCode>
                <c:ptCount val="15"/>
                <c:pt idx="0">
                  <c:v>4756</c:v>
                </c:pt>
                <c:pt idx="1">
                  <c:v>2536</c:v>
                </c:pt>
                <c:pt idx="2">
                  <c:v>2521</c:v>
                </c:pt>
                <c:pt idx="3">
                  <c:v>1998</c:v>
                </c:pt>
                <c:pt idx="4">
                  <c:v>1501</c:v>
                </c:pt>
                <c:pt idx="5">
                  <c:v>1356</c:v>
                </c:pt>
                <c:pt idx="6">
                  <c:v>1332</c:v>
                </c:pt>
                <c:pt idx="7">
                  <c:v>1206</c:v>
                </c:pt>
                <c:pt idx="8">
                  <c:v>1203</c:v>
                </c:pt>
                <c:pt idx="9">
                  <c:v>1103</c:v>
                </c:pt>
                <c:pt idx="10">
                  <c:v>1003</c:v>
                </c:pt>
                <c:pt idx="11">
                  <c:v>997</c:v>
                </c:pt>
                <c:pt idx="12">
                  <c:v>832</c:v>
                </c:pt>
                <c:pt idx="13">
                  <c:v>458</c:v>
                </c:pt>
                <c:pt idx="14">
                  <c:v>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7-4DD0-A7B6-5A1699518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8888144"/>
        <c:axId val="1028891504"/>
      </c:barChart>
      <c:catAx>
        <c:axId val="102888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91504"/>
        <c:crosses val="autoZero"/>
        <c:auto val="1"/>
        <c:lblAlgn val="ctr"/>
        <c:lblOffset val="100"/>
        <c:noMultiLvlLbl val="0"/>
      </c:catAx>
      <c:valAx>
        <c:axId val="102889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Job adverts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8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accent2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2FC78-4BEB-470E-9A13-66F175E7B38A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900C4-214C-4DE3-95CE-20C193AE3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8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900C4-214C-4DE3-95CE-20C193AE3A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45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8487" cy="9930462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4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6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6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200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94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85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8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92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27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6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3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5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9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8488" cy="9930462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D79C-13E1-4C6C-AF0D-DAB1B172DB99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B31D8DED-FE9B-46D4-B7AA-74F7EE122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1581922-5D72-9046-3331-90C6EB5235AA}"/>
              </a:ext>
            </a:extLst>
          </p:cNvPr>
          <p:cNvSpPr/>
          <p:nvPr/>
        </p:nvSpPr>
        <p:spPr>
          <a:xfrm>
            <a:off x="123868" y="1829149"/>
            <a:ext cx="6610264" cy="3403027"/>
          </a:xfrm>
          <a:prstGeom prst="roundRect">
            <a:avLst>
              <a:gd name="adj" fmla="val 5811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4AC5320-A5F5-F463-D88A-42F617D42C48}"/>
              </a:ext>
            </a:extLst>
          </p:cNvPr>
          <p:cNvSpPr/>
          <p:nvPr/>
        </p:nvSpPr>
        <p:spPr>
          <a:xfrm>
            <a:off x="97651" y="8661038"/>
            <a:ext cx="5551458" cy="1071189"/>
          </a:xfrm>
          <a:prstGeom prst="roundRect">
            <a:avLst>
              <a:gd name="adj" fmla="val 1229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192317-9E84-3578-99DE-D5B60EFB558E}"/>
              </a:ext>
            </a:extLst>
          </p:cNvPr>
          <p:cNvSpPr/>
          <p:nvPr/>
        </p:nvSpPr>
        <p:spPr>
          <a:xfrm>
            <a:off x="113901" y="5295267"/>
            <a:ext cx="6610264" cy="3324323"/>
          </a:xfrm>
          <a:prstGeom prst="roundRect">
            <a:avLst>
              <a:gd name="adj" fmla="val 3987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9895DC-66F7-BCB5-6D54-233E0CF63B7A}"/>
              </a:ext>
            </a:extLst>
          </p:cNvPr>
          <p:cNvSpPr/>
          <p:nvPr/>
        </p:nvSpPr>
        <p:spPr>
          <a:xfrm>
            <a:off x="123868" y="547679"/>
            <a:ext cx="6610264" cy="1229372"/>
          </a:xfrm>
          <a:prstGeom prst="roundRect">
            <a:avLst>
              <a:gd name="adj" fmla="val 931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B2465-9EBC-E1B1-F1EB-EE60EC58F5F0}"/>
              </a:ext>
            </a:extLst>
          </p:cNvPr>
          <p:cNvSpPr txBox="1"/>
          <p:nvPr/>
        </p:nvSpPr>
        <p:spPr>
          <a:xfrm>
            <a:off x="123868" y="77605"/>
            <a:ext cx="6610264" cy="4154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100" b="1" dirty="0">
                <a:solidFill>
                  <a:schemeClr val="bg1"/>
                </a:solidFill>
              </a:rPr>
              <a:t>LMI Gloucestershire – </a:t>
            </a:r>
            <a:r>
              <a:rPr lang="en-GB" sz="2100" i="1" dirty="0">
                <a:solidFill>
                  <a:schemeClr val="bg1"/>
                </a:solidFill>
              </a:rPr>
              <a:t>January 2025 </a:t>
            </a:r>
            <a:r>
              <a:rPr lang="en-GB" sz="1000" i="1" dirty="0">
                <a:solidFill>
                  <a:schemeClr val="bg1"/>
                </a:solidFill>
              </a:rPr>
              <a:t>(source: Glos County Council)</a:t>
            </a:r>
            <a:endParaRPr lang="en-GB" sz="2100" i="1" dirty="0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E5238E-3EDD-CE4D-2B06-AF4A732350A5}"/>
              </a:ext>
            </a:extLst>
          </p:cNvPr>
          <p:cNvSpPr/>
          <p:nvPr/>
        </p:nvSpPr>
        <p:spPr>
          <a:xfrm>
            <a:off x="361585" y="608827"/>
            <a:ext cx="2313745" cy="486992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Number of Unemployed:</a:t>
            </a:r>
            <a:endParaRPr lang="en-GB" sz="1200" b="1" u="sng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2FB652-B4E6-ECA3-FC6F-4F604EE53CE7}"/>
              </a:ext>
            </a:extLst>
          </p:cNvPr>
          <p:cNvSpPr/>
          <p:nvPr/>
        </p:nvSpPr>
        <p:spPr>
          <a:xfrm>
            <a:off x="2650571" y="682567"/>
            <a:ext cx="1329872" cy="31958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10670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295</a:t>
            </a:r>
            <a:endParaRPr lang="en-GB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DE06AE-D725-CEF8-2B9B-52E8E8FD770C}"/>
              </a:ext>
            </a:extLst>
          </p:cNvPr>
          <p:cNvSpPr/>
          <p:nvPr/>
        </p:nvSpPr>
        <p:spPr>
          <a:xfrm>
            <a:off x="3898129" y="623110"/>
            <a:ext cx="2450013" cy="31958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i="1" dirty="0"/>
              <a:t>2.7% population aged 16-64</a:t>
            </a:r>
            <a:endParaRPr lang="en-GB" sz="1200" i="1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58A9B3-A27B-A7B8-B0B4-4378CA55510C}"/>
              </a:ext>
            </a:extLst>
          </p:cNvPr>
          <p:cNvSpPr/>
          <p:nvPr/>
        </p:nvSpPr>
        <p:spPr>
          <a:xfrm>
            <a:off x="710213" y="1195014"/>
            <a:ext cx="1374842" cy="486992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/>
              <a:t>Job adverts:</a:t>
            </a:r>
            <a:endParaRPr lang="en-GB" sz="1200" b="1" u="sng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B8233BA-5A03-BBE1-0D7F-3483CE71D1E5}"/>
              </a:ext>
            </a:extLst>
          </p:cNvPr>
          <p:cNvSpPr/>
          <p:nvPr/>
        </p:nvSpPr>
        <p:spPr>
          <a:xfrm>
            <a:off x="2023354" y="1278719"/>
            <a:ext cx="1483814" cy="31958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15453   </a:t>
            </a:r>
            <a:r>
              <a:rPr lang="en-GB" sz="1400" dirty="0">
                <a:ea typeface="Cambria Math" panose="02040503050406030204" pitchFamily="18" charset="0"/>
                <a:sym typeface="Wingdings" panose="05000000000000000000" pitchFamily="2" charset="2"/>
              </a:rPr>
              <a:t>1527</a:t>
            </a:r>
            <a:endParaRPr lang="en-GB" sz="12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E73B50-C8FE-036C-9C4E-4401C8B912B8}"/>
              </a:ext>
            </a:extLst>
          </p:cNvPr>
          <p:cNvSpPr/>
          <p:nvPr/>
        </p:nvSpPr>
        <p:spPr>
          <a:xfrm>
            <a:off x="188027" y="1934871"/>
            <a:ext cx="4170302" cy="328224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common skills mentioned in job adverts</a:t>
            </a:r>
            <a:endParaRPr lang="en-GB" sz="12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D099ADD-30EF-BE70-3BC0-DFF872AAA90D}"/>
              </a:ext>
            </a:extLst>
          </p:cNvPr>
          <p:cNvSpPr/>
          <p:nvPr/>
        </p:nvSpPr>
        <p:spPr>
          <a:xfrm>
            <a:off x="326614" y="5428921"/>
            <a:ext cx="2172177" cy="472677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What occupations are most advertised?</a:t>
            </a:r>
            <a:endParaRPr lang="en-GB" sz="1200" b="1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E430C13B-9370-63F4-0048-DB5778903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32290"/>
              </p:ext>
            </p:extLst>
          </p:nvPr>
        </p:nvGraphicFramePr>
        <p:xfrm>
          <a:off x="2650571" y="5364298"/>
          <a:ext cx="4009158" cy="316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09190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606819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  <a:gridCol w="993149">
                  <a:extLst>
                    <a:ext uri="{9D8B030D-6E8A-4147-A177-3AD203B41FA5}">
                      <a16:colId xmlns:a16="http://schemas.microsoft.com/office/drawing/2014/main" val="357396429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GB" sz="1100" dirty="0"/>
                        <a:t>Top occupations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Adverts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% of adverts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Care workers &amp; home carers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628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4.1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Sales Related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447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2.9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237381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Cleaners &amp; domestics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447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2.9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34332454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Programmers &amp; software developers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311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2.0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Teaching assistants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291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1.9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Managers in wholesale &amp; retail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283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1.8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4321357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Customer service</a:t>
                      </a:r>
                      <a:endParaRPr lang="en-GB" sz="1100" i="0" dirty="0"/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264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1.7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Kitchen &amp; catering assistants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250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1.6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9830049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Customer service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242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1.6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12565844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Plant &amp; machine operatives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236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1.5</a:t>
                      </a:r>
                    </a:p>
                  </a:txBody>
                  <a:tcPr marL="45720" marR="45720" marT="36000" marB="36000" anchor="ctr"/>
                </a:tc>
                <a:extLst>
                  <a:ext uri="{0D108BD9-81ED-4DB2-BD59-A6C34878D82A}">
                    <a16:rowId xmlns:a16="http://schemas.microsoft.com/office/drawing/2014/main" val="420105052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C83EF81-88B4-4AEC-657C-C401A757B5C1}"/>
              </a:ext>
            </a:extLst>
          </p:cNvPr>
          <p:cNvSpPr/>
          <p:nvPr/>
        </p:nvSpPr>
        <p:spPr>
          <a:xfrm>
            <a:off x="274745" y="8926037"/>
            <a:ext cx="1786179" cy="646168"/>
          </a:xfrm>
          <a:prstGeom prst="roundRect">
            <a:avLst/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Top ten companies hiring</a:t>
            </a:r>
            <a:endParaRPr lang="en-GB" sz="1200" b="1" dirty="0"/>
          </a:p>
        </p:txBody>
      </p:sp>
      <p:pic>
        <p:nvPicPr>
          <p:cNvPr id="3" name="Picture 2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775CAAEE-927B-60C4-451A-9ED97C430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035" y="8914339"/>
            <a:ext cx="1013062" cy="681004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553B445-E268-3F14-41AC-2323D37203E6}"/>
              </a:ext>
            </a:extLst>
          </p:cNvPr>
          <p:cNvSpPr/>
          <p:nvPr/>
        </p:nvSpPr>
        <p:spPr>
          <a:xfrm>
            <a:off x="3393014" y="1200101"/>
            <a:ext cx="2063884" cy="44614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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11</a:t>
            </a:r>
            <a:r>
              <a:rPr lang="en-GB" sz="1200" i="1" dirty="0"/>
              <a:t>% in Gloucestershire, </a:t>
            </a:r>
            <a:r>
              <a:rPr lang="en-GB" sz="1200" dirty="0">
                <a:ea typeface="Cambria Math" panose="02040503050406030204" pitchFamily="18" charset="0"/>
                <a:sym typeface="Wingdings" panose="05000000000000000000" pitchFamily="2" charset="2"/>
              </a:rPr>
              <a:t> </a:t>
            </a:r>
            <a:r>
              <a:rPr lang="en-GB" sz="1200" i="1" dirty="0">
                <a:ea typeface="Cambria Math" panose="02040503050406030204" pitchFamily="18" charset="0"/>
                <a:sym typeface="Wingdings" panose="05000000000000000000" pitchFamily="2" charset="2"/>
              </a:rPr>
              <a:t>9.4</a:t>
            </a:r>
            <a:r>
              <a:rPr lang="en-GB" sz="1200" i="1" dirty="0"/>
              <a:t>% in whole UK </a:t>
            </a:r>
            <a:endParaRPr lang="en-GB" sz="1100" i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4DD01B-FD1F-F808-D51D-D36CC5956173}"/>
              </a:ext>
            </a:extLst>
          </p:cNvPr>
          <p:cNvSpPr/>
          <p:nvPr/>
        </p:nvSpPr>
        <p:spPr>
          <a:xfrm>
            <a:off x="55573" y="25992"/>
            <a:ext cx="6732000" cy="9802403"/>
          </a:xfrm>
          <a:prstGeom prst="roundRect">
            <a:avLst>
              <a:gd name="adj" fmla="val 138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E1BDD4-296A-1AE8-3FA8-E88F9902B7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588628"/>
              </p:ext>
            </p:extLst>
          </p:nvPr>
        </p:nvGraphicFramePr>
        <p:xfrm>
          <a:off x="217890" y="2344535"/>
          <a:ext cx="6422219" cy="280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3042BB3-D2B8-FFB8-8D6B-333FB2769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702596"/>
              </p:ext>
            </p:extLst>
          </p:nvPr>
        </p:nvGraphicFramePr>
        <p:xfrm>
          <a:off x="315514" y="6095138"/>
          <a:ext cx="2203856" cy="2372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491">
                  <a:extLst>
                    <a:ext uri="{9D8B030D-6E8A-4147-A177-3AD203B41FA5}">
                      <a16:colId xmlns:a16="http://schemas.microsoft.com/office/drawing/2014/main" val="3957185364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3388605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General occupation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Adverts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13342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Professional </a:t>
                      </a:r>
                      <a:r>
                        <a:rPr lang="en-GB" sz="900" dirty="0"/>
                        <a:t>(eg engineer, scientist, teacher, doctor, accountant, actor)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3864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3591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Associate professional &amp; technical </a:t>
                      </a:r>
                      <a:r>
                        <a:rPr lang="en-GB" sz="900" dirty="0"/>
                        <a:t>(eg midwife, police, engineering technician)</a:t>
                      </a:r>
                      <a:endParaRPr lang="en-GB" sz="105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2275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5311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Elementary </a:t>
                      </a:r>
                      <a:r>
                        <a:rPr lang="en-GB" sz="900" dirty="0"/>
                        <a:t>(eg cleaner, caretaker, labourer)</a:t>
                      </a:r>
                      <a:endParaRPr lang="en-GB" sz="1100" i="1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1768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5603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Caring &amp; leisure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1417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546941647"/>
                  </a:ext>
                </a:extLst>
              </a:tr>
            </a:tbl>
          </a:graphicData>
        </a:graphic>
      </p:graphicFrame>
      <p:pic>
        <p:nvPicPr>
          <p:cNvPr id="27" name="Picture 26">
            <a:extLst>
              <a:ext uri="{FF2B5EF4-FFF2-40B4-BE49-F238E27FC236}">
                <a16:creationId xmlns:a16="http://schemas.microsoft.com/office/drawing/2014/main" id="{F731749C-E835-0666-00A4-DB56CE23795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66" t="1239"/>
          <a:stretch/>
        </p:blipFill>
        <p:spPr>
          <a:xfrm>
            <a:off x="2275968" y="8696303"/>
            <a:ext cx="3023379" cy="100065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158424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168</Words>
  <Application>Microsoft Office PowerPoint</Application>
  <PresentationFormat>A4 Paper (210x297 mm)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Cambria Math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Towers</dc:creator>
  <cp:lastModifiedBy>Gemma Towers</cp:lastModifiedBy>
  <cp:revision>11</cp:revision>
  <dcterms:created xsi:type="dcterms:W3CDTF">2025-01-08T13:51:04Z</dcterms:created>
  <dcterms:modified xsi:type="dcterms:W3CDTF">2025-03-04T12:16:30Z</dcterms:modified>
</cp:coreProperties>
</file>