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7304F6-126A-4F08-962C-93A306233C94}" v="48" dt="2025-06-03T09:35:15.5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mma Towers" userId="feb4beff-4173-4eb7-94a3-235f90ada6be" providerId="ADAL" clId="{017304F6-126A-4F08-962C-93A306233C94}"/>
    <pc:docChg chg="custSel modSld">
      <pc:chgData name="Gemma Towers" userId="feb4beff-4173-4eb7-94a3-235f90ada6be" providerId="ADAL" clId="{017304F6-126A-4F08-962C-93A306233C94}" dt="2025-06-03T09:36:16.398" v="187" actId="478"/>
      <pc:docMkLst>
        <pc:docMk/>
      </pc:docMkLst>
      <pc:sldChg chg="addSp delSp modSp mod">
        <pc:chgData name="Gemma Towers" userId="feb4beff-4173-4eb7-94a3-235f90ada6be" providerId="ADAL" clId="{017304F6-126A-4F08-962C-93A306233C94}" dt="2025-06-03T09:36:16.398" v="187" actId="478"/>
        <pc:sldMkLst>
          <pc:docMk/>
          <pc:sldMk cId="1015842497" sldId="256"/>
        </pc:sldMkLst>
        <pc:spChg chg="mod">
          <ac:chgData name="Gemma Towers" userId="feb4beff-4173-4eb7-94a3-235f90ada6be" providerId="ADAL" clId="{017304F6-126A-4F08-962C-93A306233C94}" dt="2025-06-03T09:13:20.118" v="5" actId="16037"/>
          <ac:spMkLst>
            <pc:docMk/>
            <pc:sldMk cId="1015842497" sldId="256"/>
            <ac:spMk id="4" creationId="{F4AB2465-9EBC-E1B1-F1EB-EE60EC58F5F0}"/>
          </ac:spMkLst>
        </pc:spChg>
        <pc:spChg chg="mod">
          <ac:chgData name="Gemma Towers" userId="feb4beff-4173-4eb7-94a3-235f90ada6be" providerId="ADAL" clId="{017304F6-126A-4F08-962C-93A306233C94}" dt="2025-06-03T09:24:16.425" v="103" actId="14100"/>
          <ac:spMkLst>
            <pc:docMk/>
            <pc:sldMk cId="1015842497" sldId="256"/>
            <ac:spMk id="6" creationId="{B1581922-5D72-9046-3331-90C6EB5235AA}"/>
          </ac:spMkLst>
        </pc:spChg>
        <pc:spChg chg="mod">
          <ac:chgData name="Gemma Towers" userId="feb4beff-4173-4eb7-94a3-235f90ada6be" providerId="ADAL" clId="{017304F6-126A-4F08-962C-93A306233C94}" dt="2025-06-03T09:24:21.233" v="104" actId="14100"/>
          <ac:spMkLst>
            <pc:docMk/>
            <pc:sldMk cId="1015842497" sldId="256"/>
            <ac:spMk id="7" creationId="{9B192317-9E84-3578-99DE-D5B60EFB558E}"/>
          </ac:spMkLst>
        </pc:spChg>
        <pc:spChg chg="mod">
          <ac:chgData name="Gemma Towers" userId="feb4beff-4173-4eb7-94a3-235f90ada6be" providerId="ADAL" clId="{017304F6-126A-4F08-962C-93A306233C94}" dt="2025-06-03T09:34:47.254" v="169" actId="17032"/>
          <ac:spMkLst>
            <pc:docMk/>
            <pc:sldMk cId="1015842497" sldId="256"/>
            <ac:spMk id="9" creationId="{C553B445-E268-3F14-41AC-2323D37203E6}"/>
          </ac:spMkLst>
        </pc:spChg>
        <pc:spChg chg="mod">
          <ac:chgData name="Gemma Towers" userId="feb4beff-4173-4eb7-94a3-235f90ada6be" providerId="ADAL" clId="{017304F6-126A-4F08-962C-93A306233C94}" dt="2025-06-03T09:14:06.184" v="21" actId="20577"/>
          <ac:spMkLst>
            <pc:docMk/>
            <pc:sldMk cId="1015842497" sldId="256"/>
            <ac:spMk id="12" creationId="{392FB652-B4E6-ECA3-FC6F-4F604EE53CE7}"/>
          </ac:spMkLst>
        </pc:spChg>
        <pc:spChg chg="mod">
          <ac:chgData name="Gemma Towers" userId="feb4beff-4173-4eb7-94a3-235f90ada6be" providerId="ADAL" clId="{017304F6-126A-4F08-962C-93A306233C94}" dt="2025-06-03T09:34:49.772" v="170" actId="17032"/>
          <ac:spMkLst>
            <pc:docMk/>
            <pc:sldMk cId="1015842497" sldId="256"/>
            <ac:spMk id="13" creationId="{1FDE06AE-D725-CEF8-2B9B-52E8E8FD770C}"/>
          </ac:spMkLst>
        </pc:spChg>
        <pc:spChg chg="mod">
          <ac:chgData name="Gemma Towers" userId="feb4beff-4173-4eb7-94a3-235f90ada6be" providerId="ADAL" clId="{017304F6-126A-4F08-962C-93A306233C94}" dt="2025-06-03T09:14:47.550" v="38" actId="20577"/>
          <ac:spMkLst>
            <pc:docMk/>
            <pc:sldMk cId="1015842497" sldId="256"/>
            <ac:spMk id="15" creationId="{CB8233BA-5A03-BBE1-0D7F-3483CE71D1E5}"/>
          </ac:spMkLst>
        </pc:spChg>
        <pc:spChg chg="mod">
          <ac:chgData name="Gemma Towers" userId="feb4beff-4173-4eb7-94a3-235f90ada6be" providerId="ADAL" clId="{017304F6-126A-4F08-962C-93A306233C94}" dt="2025-06-03T09:24:10.185" v="101" actId="14100"/>
          <ac:spMkLst>
            <pc:docMk/>
            <pc:sldMk cId="1015842497" sldId="256"/>
            <ac:spMk id="17" creationId="{FBE73B50-C8FE-036C-9C4E-4401C8B912B8}"/>
          </ac:spMkLst>
        </pc:spChg>
        <pc:spChg chg="add mod">
          <ac:chgData name="Gemma Towers" userId="feb4beff-4173-4eb7-94a3-235f90ada6be" providerId="ADAL" clId="{017304F6-126A-4F08-962C-93A306233C94}" dt="2025-06-03T09:35:43.327" v="185" actId="1076"/>
          <ac:spMkLst>
            <pc:docMk/>
            <pc:sldMk cId="1015842497" sldId="256"/>
            <ac:spMk id="19" creationId="{1B351818-75C8-B5BB-67CA-8A4577FFA6A3}"/>
          </ac:spMkLst>
        </pc:spChg>
        <pc:spChg chg="mod">
          <ac:chgData name="Gemma Towers" userId="feb4beff-4173-4eb7-94a3-235f90ada6be" providerId="ADAL" clId="{017304F6-126A-4F08-962C-93A306233C94}" dt="2025-06-03T09:24:23.867" v="105" actId="1076"/>
          <ac:spMkLst>
            <pc:docMk/>
            <pc:sldMk cId="1015842497" sldId="256"/>
            <ac:spMk id="23" creationId="{BD099ADD-30EF-BE70-3BC0-DFF872AAA90D}"/>
          </ac:spMkLst>
        </pc:spChg>
        <pc:spChg chg="mod">
          <ac:chgData name="Gemma Towers" userId="feb4beff-4173-4eb7-94a3-235f90ada6be" providerId="ADAL" clId="{017304F6-126A-4F08-962C-93A306233C94}" dt="2025-06-03T09:35:10.091" v="173" actId="17032"/>
          <ac:spMkLst>
            <pc:docMk/>
            <pc:sldMk cId="1015842497" sldId="256"/>
            <ac:spMk id="25" creationId="{5017FCAD-8966-A696-4DD0-E1A1832032ED}"/>
          </ac:spMkLst>
        </pc:spChg>
        <pc:spChg chg="mod">
          <ac:chgData name="Gemma Towers" userId="feb4beff-4173-4eb7-94a3-235f90ada6be" providerId="ADAL" clId="{017304F6-126A-4F08-962C-93A306233C94}" dt="2025-06-03T09:35:10.091" v="173" actId="17032"/>
          <ac:spMkLst>
            <pc:docMk/>
            <pc:sldMk cId="1015842497" sldId="256"/>
            <ac:spMk id="26" creationId="{DC677188-1DF5-33D2-DC4B-F72A296687AD}"/>
          </ac:spMkLst>
        </pc:spChg>
        <pc:spChg chg="mod">
          <ac:chgData name="Gemma Towers" userId="feb4beff-4173-4eb7-94a3-235f90ada6be" providerId="ADAL" clId="{017304F6-126A-4F08-962C-93A306233C94}" dt="2025-06-03T09:35:36.473" v="184" actId="14100"/>
          <ac:spMkLst>
            <pc:docMk/>
            <pc:sldMk cId="1015842497" sldId="256"/>
            <ac:spMk id="27" creationId="{2AFBD850-0CF2-1B25-9338-650D1C8772F7}"/>
          </ac:spMkLst>
        </pc:spChg>
        <pc:spChg chg="mod">
          <ac:chgData name="Gemma Towers" userId="feb4beff-4173-4eb7-94a3-235f90ada6be" providerId="ADAL" clId="{017304F6-126A-4F08-962C-93A306233C94}" dt="2025-06-03T09:35:21.111" v="175" actId="1076"/>
          <ac:spMkLst>
            <pc:docMk/>
            <pc:sldMk cId="1015842497" sldId="256"/>
            <ac:spMk id="28" creationId="{0DC3BC3E-2AD1-6AB3-4304-00A881773A08}"/>
          </ac:spMkLst>
        </pc:spChg>
        <pc:graphicFrameChg chg="add mod">
          <ac:chgData name="Gemma Towers" userId="feb4beff-4173-4eb7-94a3-235f90ada6be" providerId="ADAL" clId="{017304F6-126A-4F08-962C-93A306233C94}" dt="2025-06-03T09:24:13.441" v="102" actId="1076"/>
          <ac:graphicFrameMkLst>
            <pc:docMk/>
            <pc:sldMk cId="1015842497" sldId="256"/>
            <ac:graphicFrameMk id="2" creationId="{07600E78-7A8B-3F8E-567D-715D08955075}"/>
          </ac:graphicFrameMkLst>
        </pc:graphicFrameChg>
        <pc:graphicFrameChg chg="del">
          <ac:chgData name="Gemma Towers" userId="feb4beff-4173-4eb7-94a3-235f90ada6be" providerId="ADAL" clId="{017304F6-126A-4F08-962C-93A306233C94}" dt="2025-06-03T09:22:33.205" v="41" actId="478"/>
          <ac:graphicFrameMkLst>
            <pc:docMk/>
            <pc:sldMk cId="1015842497" sldId="256"/>
            <ac:graphicFrameMk id="16" creationId="{83CB30D6-A8D5-8677-06D1-906BFBC7212F}"/>
          </ac:graphicFrameMkLst>
        </pc:graphicFrameChg>
        <pc:graphicFrameChg chg="add mod">
          <ac:chgData name="Gemma Towers" userId="feb4beff-4173-4eb7-94a3-235f90ada6be" providerId="ADAL" clId="{017304F6-126A-4F08-962C-93A306233C94}" dt="2025-06-03T09:34:31.997" v="164"/>
          <ac:graphicFrameMkLst>
            <pc:docMk/>
            <pc:sldMk cId="1015842497" sldId="256"/>
            <ac:graphicFrameMk id="18" creationId="{52F23386-EB87-F669-5DBF-F466B5A6B9E3}"/>
          </ac:graphicFrameMkLst>
        </pc:graphicFrameChg>
        <pc:graphicFrameChg chg="del">
          <ac:chgData name="Gemma Towers" userId="feb4beff-4173-4eb7-94a3-235f90ada6be" providerId="ADAL" clId="{017304F6-126A-4F08-962C-93A306233C94}" dt="2025-06-03T09:24:27.965" v="106" actId="478"/>
          <ac:graphicFrameMkLst>
            <pc:docMk/>
            <pc:sldMk cId="1015842497" sldId="256"/>
            <ac:graphicFrameMk id="22" creationId="{209FC2C2-7072-990F-5AE6-F58D9957692A}"/>
          </ac:graphicFrameMkLst>
        </pc:graphicFrameChg>
        <pc:graphicFrameChg chg="del">
          <ac:chgData name="Gemma Towers" userId="feb4beff-4173-4eb7-94a3-235f90ada6be" providerId="ADAL" clId="{017304F6-126A-4F08-962C-93A306233C94}" dt="2025-06-03T09:24:29.023" v="107" actId="478"/>
          <ac:graphicFrameMkLst>
            <pc:docMk/>
            <pc:sldMk cId="1015842497" sldId="256"/>
            <ac:graphicFrameMk id="24" creationId="{E430C13B-9370-63F4-0048-DB5778903184}"/>
          </ac:graphicFrameMkLst>
        </pc:graphicFrameChg>
        <pc:picChg chg="add del">
          <ac:chgData name="Gemma Towers" userId="feb4beff-4173-4eb7-94a3-235f90ada6be" providerId="ADAL" clId="{017304F6-126A-4F08-962C-93A306233C94}" dt="2025-06-03T09:36:16.398" v="187" actId="478"/>
          <ac:picMkLst>
            <pc:docMk/>
            <pc:sldMk cId="1015842497" sldId="256"/>
            <ac:picMk id="21" creationId="{8389DD22-837D-2B8F-0179-5C04C96D9706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balcarrasgloucsschuk-my.sharepoint.com/personal/grt_balcarras_gloucs_sch_uk/Documents/LM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balcarrasgloucsschuk-my.sharepoint.com/personal/grt_balcarras_gloucs_sch_uk/Documents/LM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'March 2025'!$H$1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CCFF"/>
            </a:solidFill>
            <a:ln>
              <a:noFill/>
            </a:ln>
            <a:effectLst/>
          </c:spPr>
          <c:invertIfNegative val="0"/>
          <c:cat>
            <c:strRef>
              <c:f>'March 2025'!$G$2:$G$10</c:f>
              <c:strCache>
                <c:ptCount val="9"/>
                <c:pt idx="0">
                  <c:v>Managers directors and senior officials</c:v>
                </c:pt>
                <c:pt idx="1">
                  <c:v>Professional occupations</c:v>
                </c:pt>
                <c:pt idx="2">
                  <c:v>Associate professional occupations</c:v>
                </c:pt>
                <c:pt idx="3">
                  <c:v>Administrative and secretarial occupations</c:v>
                </c:pt>
                <c:pt idx="4">
                  <c:v>Skilled trade occupations</c:v>
                </c:pt>
                <c:pt idx="5">
                  <c:v>Caring and leisure occupations</c:v>
                </c:pt>
                <c:pt idx="6">
                  <c:v>Sales and customer service occupations</c:v>
                </c:pt>
                <c:pt idx="7">
                  <c:v>Process, plant and machine operatives</c:v>
                </c:pt>
                <c:pt idx="8">
                  <c:v>Elementary occupations</c:v>
                </c:pt>
              </c:strCache>
            </c:strRef>
          </c:cat>
          <c:val>
            <c:numRef>
              <c:f>'March 2025'!$H$2:$H$10</c:f>
              <c:numCache>
                <c:formatCode>General</c:formatCode>
                <c:ptCount val="9"/>
                <c:pt idx="0">
                  <c:v>1196</c:v>
                </c:pt>
                <c:pt idx="1">
                  <c:v>4190</c:v>
                </c:pt>
                <c:pt idx="2">
                  <c:v>2482</c:v>
                </c:pt>
                <c:pt idx="3">
                  <c:v>1368</c:v>
                </c:pt>
                <c:pt idx="4">
                  <c:v>1264</c:v>
                </c:pt>
                <c:pt idx="5">
                  <c:v>1393</c:v>
                </c:pt>
                <c:pt idx="6">
                  <c:v>1630</c:v>
                </c:pt>
                <c:pt idx="7">
                  <c:v>1139</c:v>
                </c:pt>
                <c:pt idx="8">
                  <c:v>2121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D0-4909-B3A4-70DE418E5FB8}"/>
            </c:ext>
          </c:extLst>
        </c:ser>
        <c:ser>
          <c:idx val="1"/>
          <c:order val="1"/>
          <c:tx>
            <c:strRef>
              <c:f>'March 2025'!$I$1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'March 2025'!$G$2:$G$10</c:f>
              <c:strCache>
                <c:ptCount val="9"/>
                <c:pt idx="0">
                  <c:v>Managers directors and senior officials</c:v>
                </c:pt>
                <c:pt idx="1">
                  <c:v>Professional occupations</c:v>
                </c:pt>
                <c:pt idx="2">
                  <c:v>Associate professional occupations</c:v>
                </c:pt>
                <c:pt idx="3">
                  <c:v>Administrative and secretarial occupations</c:v>
                </c:pt>
                <c:pt idx="4">
                  <c:v>Skilled trade occupations</c:v>
                </c:pt>
                <c:pt idx="5">
                  <c:v>Caring and leisure occupations</c:v>
                </c:pt>
                <c:pt idx="6">
                  <c:v>Sales and customer service occupations</c:v>
                </c:pt>
                <c:pt idx="7">
                  <c:v>Process, plant and machine operatives</c:v>
                </c:pt>
                <c:pt idx="8">
                  <c:v>Elementary occupations</c:v>
                </c:pt>
              </c:strCache>
            </c:strRef>
          </c:cat>
          <c:val>
            <c:numRef>
              <c:f>'March 2025'!$I$2:$I$10</c:f>
              <c:numCache>
                <c:formatCode>General</c:formatCode>
                <c:ptCount val="9"/>
                <c:pt idx="0">
                  <c:v>1023</c:v>
                </c:pt>
                <c:pt idx="1">
                  <c:v>3276</c:v>
                </c:pt>
                <c:pt idx="2">
                  <c:v>2092</c:v>
                </c:pt>
                <c:pt idx="3">
                  <c:v>1012</c:v>
                </c:pt>
                <c:pt idx="4">
                  <c:v>1258</c:v>
                </c:pt>
                <c:pt idx="5">
                  <c:v>1219</c:v>
                </c:pt>
                <c:pt idx="6">
                  <c:v>1230</c:v>
                </c:pt>
                <c:pt idx="7">
                  <c:v>1086</c:v>
                </c:pt>
                <c:pt idx="8">
                  <c:v>1941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D0-4909-B3A4-70DE418E5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43378095"/>
        <c:axId val="843377615"/>
      </c:barChart>
      <c:catAx>
        <c:axId val="8433780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3377615"/>
        <c:crosses val="autoZero"/>
        <c:auto val="1"/>
        <c:lblAlgn val="ctr"/>
        <c:lblOffset val="100"/>
        <c:noMultiLvlLbl val="0"/>
      </c:catAx>
      <c:valAx>
        <c:axId val="8433776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3378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8801937156268"/>
          <c:y val="0.11323140524079187"/>
          <c:w val="0.3831029211837394"/>
          <c:h val="0.7735371895184163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935-436E-80C7-D247355026EF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935-436E-80C7-D247355026EF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935-436E-80C7-D247355026EF}"/>
              </c:ext>
            </c:extLst>
          </c:dPt>
          <c:dPt>
            <c:idx val="3"/>
            <c:bubble3D val="0"/>
            <c:spPr>
              <a:solidFill>
                <a:srgbClr val="CC99FF"/>
              </a:solidFill>
              <a:ln>
                <a:solidFill>
                  <a:srgbClr val="CC99FF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935-436E-80C7-D247355026EF}"/>
              </c:ext>
            </c:extLst>
          </c:dPt>
          <c:dPt>
            <c:idx val="4"/>
            <c:bubble3D val="0"/>
            <c:spPr>
              <a:solidFill>
                <a:srgbClr val="FF6699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935-436E-80C7-D247355026EF}"/>
              </c:ext>
            </c:extLst>
          </c:dPt>
          <c:dPt>
            <c:idx val="5"/>
            <c:bubble3D val="0"/>
            <c:spPr>
              <a:solidFill>
                <a:srgbClr val="6600CC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935-436E-80C7-D247355026EF}"/>
              </c:ext>
            </c:extLst>
          </c:dPt>
          <c:dPt>
            <c:idx val="6"/>
            <c:bubble3D val="0"/>
            <c:spPr>
              <a:solidFill>
                <a:srgbClr val="FF66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935-436E-80C7-D247355026EF}"/>
              </c:ext>
            </c:extLst>
          </c:dPt>
          <c:dPt>
            <c:idx val="7"/>
            <c:bubble3D val="0"/>
            <c:spPr>
              <a:solidFill>
                <a:srgbClr val="9999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1935-436E-80C7-D247355026EF}"/>
              </c:ext>
            </c:extLst>
          </c:dPt>
          <c:dLbls>
            <c:dLbl>
              <c:idx val="0"/>
              <c:layout>
                <c:manualLayout>
                  <c:x val="0.1217085852093906"/>
                  <c:y val="0.1752547294446102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22D50AE-0265-4748-9942-FCD950DCDA9D}" type="CATEGORYNAME">
                      <a:rPr lang="en-GB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GB" baseline="0" dirty="0"/>
                      <a:t>
</a:t>
                    </a:r>
                    <a:fld id="{DA643110-EBB7-4DFE-BAE8-AFD283511910}" type="PERCENTAGE">
                      <a:rPr lang="en-GB" baseline="0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defRPr>
                      </a:pPr>
                      <a:t>[PERCENTAGE]</a:t>
                    </a:fld>
                    <a:endParaRPr lang="en-GB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483929901374238"/>
                      <c:h val="0.174470695128673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935-436E-80C7-D247355026E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1935-436E-80C7-D247355026EF}"/>
                </c:ext>
              </c:extLst>
            </c:dLbl>
            <c:dLbl>
              <c:idx val="2"/>
              <c:layout>
                <c:manualLayout>
                  <c:x val="0.15939662004225547"/>
                  <c:y val="-3.68957325146549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899892969724149"/>
                      <c:h val="0.174470695128673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935-436E-80C7-D247355026EF}"/>
                </c:ext>
              </c:extLst>
            </c:dLbl>
            <c:dLbl>
              <c:idx val="3"/>
              <c:layout>
                <c:manualLayout>
                  <c:x val="1.713089922499483E-2"/>
                  <c:y val="-2.30580170867914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CC99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200442860097577"/>
                      <c:h val="0.177283994732916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935-436E-80C7-D247355026EF}"/>
                </c:ext>
              </c:extLst>
            </c:dLbl>
            <c:dLbl>
              <c:idx val="4"/>
              <c:layout>
                <c:manualLayout>
                  <c:x val="0"/>
                  <c:y val="5.99555653363141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FF669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790903919329634"/>
                      <c:h val="0.2907844918811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1935-436E-80C7-D247355026EF}"/>
                </c:ext>
              </c:extLst>
            </c:dLbl>
            <c:dLbl>
              <c:idx val="5"/>
              <c:layout>
                <c:manualLayout>
                  <c:x val="-4.1203833254251174E-3"/>
                  <c:y val="0.101463264415300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6600CC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622854515981611"/>
                      <c:h val="0.174470695128673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1935-436E-80C7-D247355026EF}"/>
                </c:ext>
              </c:extLst>
            </c:dLbl>
            <c:dLbl>
              <c:idx val="6"/>
              <c:layout>
                <c:manualLayout>
                  <c:x val="-0.1105562111939784"/>
                  <c:y val="0.184478480999787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FF66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45410998237625"/>
                      <c:h val="0.176269362088763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1935-436E-80C7-D247355026EF}"/>
                </c:ext>
              </c:extLst>
            </c:dLbl>
            <c:dLbl>
              <c:idx val="7"/>
              <c:layout>
                <c:manualLayout>
                  <c:x val="-4.3040161570936701E-2"/>
                  <c:y val="7.37914650293095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9999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4476538139809851"/>
                      <c:h val="0.174470695128673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1935-436E-80C7-D247355026E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'March 2025'!$G$12:$G$19</c:f>
              <c:strCache>
                <c:ptCount val="8"/>
                <c:pt idx="0">
                  <c:v>Care workers and home carers</c:v>
                </c:pt>
                <c:pt idx="1">
                  <c:v>Sales related</c:v>
                </c:pt>
                <c:pt idx="2">
                  <c:v>Cleaners and domestics</c:v>
                </c:pt>
                <c:pt idx="3">
                  <c:v>Kitchen and catering assistants</c:v>
                </c:pt>
                <c:pt idx="4">
                  <c:v>Programmers and software development professionals</c:v>
                </c:pt>
                <c:pt idx="5">
                  <c:v>Teaching assistants</c:v>
                </c:pt>
                <c:pt idx="6">
                  <c:v>Chefs</c:v>
                </c:pt>
                <c:pt idx="7">
                  <c:v>Large goods vehicles drivers</c:v>
                </c:pt>
              </c:strCache>
            </c:strRef>
          </c:cat>
          <c:val>
            <c:numRef>
              <c:f>'March 2025'!$H$12:$H$19</c:f>
              <c:numCache>
                <c:formatCode>General</c:formatCode>
                <c:ptCount val="8"/>
                <c:pt idx="0">
                  <c:v>541</c:v>
                </c:pt>
                <c:pt idx="1">
                  <c:v>439</c:v>
                </c:pt>
                <c:pt idx="2">
                  <c:v>439</c:v>
                </c:pt>
                <c:pt idx="3">
                  <c:v>323</c:v>
                </c:pt>
                <c:pt idx="4">
                  <c:v>270</c:v>
                </c:pt>
                <c:pt idx="5">
                  <c:v>267</c:v>
                </c:pt>
                <c:pt idx="6">
                  <c:v>228</c:v>
                </c:pt>
                <c:pt idx="7">
                  <c:v>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935-436E-80C7-D247355026EF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74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760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260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20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094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856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58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48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92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27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6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3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51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9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D79C-13E1-4C6C-AF0D-DAB1B172DB99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0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4AC5320-A5F5-F463-D88A-42F617D42C48}"/>
              </a:ext>
            </a:extLst>
          </p:cNvPr>
          <p:cNvSpPr/>
          <p:nvPr/>
        </p:nvSpPr>
        <p:spPr>
          <a:xfrm>
            <a:off x="100075" y="8982042"/>
            <a:ext cx="5551458" cy="802405"/>
          </a:xfrm>
          <a:prstGeom prst="roundRect">
            <a:avLst>
              <a:gd name="adj" fmla="val 1229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B192317-9E84-3578-99DE-D5B60EFB558E}"/>
              </a:ext>
            </a:extLst>
          </p:cNvPr>
          <p:cNvSpPr/>
          <p:nvPr/>
        </p:nvSpPr>
        <p:spPr>
          <a:xfrm>
            <a:off x="123868" y="5809945"/>
            <a:ext cx="6610264" cy="3113958"/>
          </a:xfrm>
          <a:prstGeom prst="roundRect">
            <a:avLst>
              <a:gd name="adj" fmla="val 3987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1581922-5D72-9046-3331-90C6EB5235AA}"/>
              </a:ext>
            </a:extLst>
          </p:cNvPr>
          <p:cNvSpPr/>
          <p:nvPr/>
        </p:nvSpPr>
        <p:spPr>
          <a:xfrm>
            <a:off x="123868" y="1900492"/>
            <a:ext cx="6610264" cy="3829063"/>
          </a:xfrm>
          <a:prstGeom prst="roundRect">
            <a:avLst>
              <a:gd name="adj" fmla="val 5811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9895DC-66F7-BCB5-6D54-233E0CF63B7A}"/>
              </a:ext>
            </a:extLst>
          </p:cNvPr>
          <p:cNvSpPr/>
          <p:nvPr/>
        </p:nvSpPr>
        <p:spPr>
          <a:xfrm>
            <a:off x="123868" y="547678"/>
            <a:ext cx="6610264" cy="1294673"/>
          </a:xfrm>
          <a:prstGeom prst="roundRect">
            <a:avLst>
              <a:gd name="adj" fmla="val 931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B2465-9EBC-E1B1-F1EB-EE60EC58F5F0}"/>
              </a:ext>
            </a:extLst>
          </p:cNvPr>
          <p:cNvSpPr txBox="1"/>
          <p:nvPr/>
        </p:nvSpPr>
        <p:spPr>
          <a:xfrm>
            <a:off x="123868" y="77605"/>
            <a:ext cx="6610264" cy="4154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100" b="1" dirty="0">
                <a:solidFill>
                  <a:schemeClr val="bg1"/>
                </a:solidFill>
              </a:rPr>
              <a:t>LMI Gloucestershire – </a:t>
            </a:r>
            <a:r>
              <a:rPr lang="en-GB" sz="2100" i="1" dirty="0">
                <a:solidFill>
                  <a:schemeClr val="bg1"/>
                </a:solidFill>
              </a:rPr>
              <a:t>April 2025 </a:t>
            </a:r>
            <a:r>
              <a:rPr lang="en-GB" sz="1000" i="1" dirty="0">
                <a:solidFill>
                  <a:schemeClr val="bg1"/>
                </a:solidFill>
              </a:rPr>
              <a:t>(source: Glos County Council)</a:t>
            </a:r>
            <a:endParaRPr lang="en-GB" sz="2100" i="1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6E5238E-3EDD-CE4D-2B06-AF4A732350A5}"/>
              </a:ext>
            </a:extLst>
          </p:cNvPr>
          <p:cNvSpPr/>
          <p:nvPr/>
        </p:nvSpPr>
        <p:spPr>
          <a:xfrm>
            <a:off x="361585" y="608827"/>
            <a:ext cx="2313745" cy="48699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/>
              <a:t>Number of Unemployed:</a:t>
            </a:r>
            <a:endParaRPr lang="en-GB" sz="1200" b="1" u="sng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92FB652-B4E6-ECA3-FC6F-4F604EE53CE7}"/>
              </a:ext>
            </a:extLst>
          </p:cNvPr>
          <p:cNvSpPr/>
          <p:nvPr/>
        </p:nvSpPr>
        <p:spPr>
          <a:xfrm>
            <a:off x="2650571" y="682567"/>
            <a:ext cx="1329872" cy="31614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10660 </a:t>
            </a:r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 120</a:t>
            </a:r>
            <a:endParaRPr lang="en-GB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FDE06AE-D725-CEF8-2B9B-52E8E8FD770C}"/>
              </a:ext>
            </a:extLst>
          </p:cNvPr>
          <p:cNvSpPr/>
          <p:nvPr/>
        </p:nvSpPr>
        <p:spPr>
          <a:xfrm>
            <a:off x="3868871" y="870353"/>
            <a:ext cx="2450013" cy="319582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i="1" dirty="0"/>
              <a:t>2.7% population aged 16-64</a:t>
            </a:r>
            <a:endParaRPr lang="en-GB" sz="1200" i="1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158A9B3-A27B-A7B8-B0B4-4378CA55510C}"/>
              </a:ext>
            </a:extLst>
          </p:cNvPr>
          <p:cNvSpPr/>
          <p:nvPr/>
        </p:nvSpPr>
        <p:spPr>
          <a:xfrm>
            <a:off x="672494" y="1267729"/>
            <a:ext cx="1374842" cy="48699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/>
              <a:t>Job adverts:</a:t>
            </a:r>
            <a:endParaRPr lang="en-GB" sz="1200" b="1" u="sng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B8233BA-5A03-BBE1-0D7F-3483CE71D1E5}"/>
              </a:ext>
            </a:extLst>
          </p:cNvPr>
          <p:cNvSpPr/>
          <p:nvPr/>
        </p:nvSpPr>
        <p:spPr>
          <a:xfrm>
            <a:off x="1985635" y="1351434"/>
            <a:ext cx="1329872" cy="31958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14420  </a:t>
            </a:r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337</a:t>
            </a:r>
            <a:endParaRPr lang="en-GB" sz="12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BE73B50-C8FE-036C-9C4E-4401C8B912B8}"/>
              </a:ext>
            </a:extLst>
          </p:cNvPr>
          <p:cNvSpPr/>
          <p:nvPr/>
        </p:nvSpPr>
        <p:spPr>
          <a:xfrm>
            <a:off x="269797" y="1995058"/>
            <a:ext cx="4893351" cy="328224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Change in job postings between April 2024 and 2025</a:t>
            </a:r>
            <a:endParaRPr lang="en-GB" sz="12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D099ADD-30EF-BE70-3BC0-DFF872AAA90D}"/>
              </a:ext>
            </a:extLst>
          </p:cNvPr>
          <p:cNvSpPr/>
          <p:nvPr/>
        </p:nvSpPr>
        <p:spPr>
          <a:xfrm>
            <a:off x="172118" y="5903887"/>
            <a:ext cx="3627034" cy="48945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What occupations are most advertised?</a:t>
            </a:r>
            <a:endParaRPr lang="en-GB" sz="1200" b="1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C83EF81-88B4-4AEC-657C-C401A757B5C1}"/>
              </a:ext>
            </a:extLst>
          </p:cNvPr>
          <p:cNvSpPr/>
          <p:nvPr/>
        </p:nvSpPr>
        <p:spPr>
          <a:xfrm>
            <a:off x="177213" y="9062432"/>
            <a:ext cx="1551380" cy="64616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Top companies hiring</a:t>
            </a:r>
            <a:endParaRPr lang="en-GB" sz="1200" b="1" dirty="0"/>
          </a:p>
        </p:txBody>
      </p:sp>
      <p:pic>
        <p:nvPicPr>
          <p:cNvPr id="3" name="Picture 2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775CAAEE-927B-60C4-451A-9ED97C430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035" y="9035647"/>
            <a:ext cx="1013062" cy="681004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553B445-E268-3F14-41AC-2323D37203E6}"/>
              </a:ext>
            </a:extLst>
          </p:cNvPr>
          <p:cNvSpPr/>
          <p:nvPr/>
        </p:nvSpPr>
        <p:spPr>
          <a:xfrm>
            <a:off x="3251258" y="1274784"/>
            <a:ext cx="2063884" cy="44614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ea typeface="Cambria Math" panose="02040503050406030204" pitchFamily="18" charset="0"/>
                <a:sym typeface="Wingdings" panose="05000000000000000000" pitchFamily="2" charset="2"/>
              </a:rPr>
              <a:t></a:t>
            </a:r>
            <a:r>
              <a:rPr lang="en-GB" sz="1200" i="1" dirty="0">
                <a:ea typeface="Cambria Math" panose="02040503050406030204" pitchFamily="18" charset="0"/>
                <a:sym typeface="Wingdings" panose="05000000000000000000" pitchFamily="2" charset="2"/>
              </a:rPr>
              <a:t>2.3</a:t>
            </a:r>
            <a:r>
              <a:rPr lang="en-GB" sz="1200" i="1" dirty="0"/>
              <a:t>% in Gloucestershire, </a:t>
            </a:r>
            <a:r>
              <a:rPr lang="en-GB" sz="1200" dirty="0">
                <a:ea typeface="Cambria Math" panose="02040503050406030204" pitchFamily="18" charset="0"/>
                <a:sym typeface="Wingdings" panose="05000000000000000000" pitchFamily="2" charset="2"/>
              </a:rPr>
              <a:t></a:t>
            </a:r>
            <a:r>
              <a:rPr lang="en-GB" sz="1200" i="1" dirty="0">
                <a:ea typeface="Cambria Math" panose="02040503050406030204" pitchFamily="18" charset="0"/>
                <a:sym typeface="Wingdings" panose="05000000000000000000" pitchFamily="2" charset="2"/>
              </a:rPr>
              <a:t>1.4</a:t>
            </a:r>
            <a:r>
              <a:rPr lang="en-GB" sz="1200" i="1" dirty="0"/>
              <a:t>% in whole UK </a:t>
            </a:r>
            <a:endParaRPr lang="en-GB" sz="1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74DD01B-FD1F-F808-D51D-D36CC5956173}"/>
              </a:ext>
            </a:extLst>
          </p:cNvPr>
          <p:cNvSpPr/>
          <p:nvPr/>
        </p:nvSpPr>
        <p:spPr>
          <a:xfrm>
            <a:off x="55573" y="25992"/>
            <a:ext cx="6732000" cy="9802403"/>
          </a:xfrm>
          <a:prstGeom prst="roundRect">
            <a:avLst>
              <a:gd name="adj" fmla="val 1386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017FCAD-8966-A696-4DD0-E1A1832032ED}"/>
              </a:ext>
            </a:extLst>
          </p:cNvPr>
          <p:cNvSpPr/>
          <p:nvPr/>
        </p:nvSpPr>
        <p:spPr>
          <a:xfrm>
            <a:off x="4932577" y="9452053"/>
            <a:ext cx="609947" cy="26082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NHS</a:t>
            </a:r>
            <a:endParaRPr lang="en-GB" sz="1100" i="1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DC677188-1DF5-33D2-DC4B-F72A296687AD}"/>
              </a:ext>
            </a:extLst>
          </p:cNvPr>
          <p:cNvSpPr/>
          <p:nvPr/>
        </p:nvSpPr>
        <p:spPr>
          <a:xfrm>
            <a:off x="1944391" y="9462974"/>
            <a:ext cx="2879177" cy="2625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Gloucestershire County Council</a:t>
            </a:r>
            <a:endParaRPr lang="en-GB" sz="1100" i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2AFBD850-0CF2-1B25-9338-650D1C8772F7}"/>
              </a:ext>
            </a:extLst>
          </p:cNvPr>
          <p:cNvSpPr/>
          <p:nvPr/>
        </p:nvSpPr>
        <p:spPr>
          <a:xfrm>
            <a:off x="3980442" y="9095822"/>
            <a:ext cx="1560013" cy="26082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Barchester PLC</a:t>
            </a:r>
            <a:endParaRPr lang="en-GB" sz="1100" i="1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DC3BC3E-2AD1-6AB3-4304-00A881773A08}"/>
              </a:ext>
            </a:extLst>
          </p:cNvPr>
          <p:cNvSpPr/>
          <p:nvPr/>
        </p:nvSpPr>
        <p:spPr>
          <a:xfrm>
            <a:off x="1870576" y="9098160"/>
            <a:ext cx="941794" cy="258486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Safran</a:t>
            </a:r>
            <a:endParaRPr lang="en-GB" sz="1100" i="1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7600E78-7A8B-3F8E-567D-715D089550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117201"/>
              </p:ext>
            </p:extLst>
          </p:nvPr>
        </p:nvGraphicFramePr>
        <p:xfrm>
          <a:off x="762103" y="2414508"/>
          <a:ext cx="5333793" cy="3220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52F23386-EB87-F669-5DBF-F466B5A6B9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8015599"/>
              </p:ext>
            </p:extLst>
          </p:nvPr>
        </p:nvGraphicFramePr>
        <p:xfrm>
          <a:off x="395275" y="6433101"/>
          <a:ext cx="6164475" cy="2430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B351818-75C8-B5BB-67CA-8A4577FFA6A3}"/>
              </a:ext>
            </a:extLst>
          </p:cNvPr>
          <p:cNvSpPr/>
          <p:nvPr/>
        </p:nvSpPr>
        <p:spPr>
          <a:xfrm>
            <a:off x="2925509" y="9095822"/>
            <a:ext cx="941794" cy="26082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Tesco</a:t>
            </a:r>
            <a:endParaRPr lang="en-GB" sz="1100" i="1" dirty="0"/>
          </a:p>
        </p:txBody>
      </p:sp>
    </p:spTree>
    <p:extLst>
      <p:ext uri="{BB962C8B-B14F-4D97-AF65-F5344CB8AC3E}">
        <p14:creationId xmlns:p14="http://schemas.microsoft.com/office/powerpoint/2010/main" val="10158424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e0ad2d9-dc8b-49e3-bae5-7bbe19f2614b">
      <Terms xmlns="http://schemas.microsoft.com/office/infopath/2007/PartnerControls"/>
    </lcf76f155ced4ddcb4097134ff3c332f>
    <TaxCatchAll xmlns="4e8270d2-91df-4d9b-9ac8-92724cba8c0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7B24B383B48144B9859A3EBABC6573" ma:contentTypeVersion="13" ma:contentTypeDescription="Create a new document." ma:contentTypeScope="" ma:versionID="62b495fecb3794ad3c1cc513a5495a7f">
  <xsd:schema xmlns:xsd="http://www.w3.org/2001/XMLSchema" xmlns:xs="http://www.w3.org/2001/XMLSchema" xmlns:p="http://schemas.microsoft.com/office/2006/metadata/properties" xmlns:ns2="0e0ad2d9-dc8b-49e3-bae5-7bbe19f2614b" xmlns:ns3="4e8270d2-91df-4d9b-9ac8-92724cba8c09" targetNamespace="http://schemas.microsoft.com/office/2006/metadata/properties" ma:root="true" ma:fieldsID="1b952944c22c3d8b12a3d25ad3ad1868" ns2:_="" ns3:_="">
    <xsd:import namespace="0e0ad2d9-dc8b-49e3-bae5-7bbe19f2614b"/>
    <xsd:import namespace="4e8270d2-91df-4d9b-9ac8-92724cba8c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0ad2d9-dc8b-49e3-bae5-7bbe19f261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15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f741b73-3e8e-40b8-8d35-caa0139ae7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8270d2-91df-4d9b-9ac8-92724cba8c0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0dc33ab-def1-4513-a861-51705020b83e}" ma:internalName="TaxCatchAll" ma:showField="CatchAllData" ma:web="4e8270d2-91df-4d9b-9ac8-92724cba8c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F87D84-569C-4330-9CD1-C77BB8EA1824}">
  <ds:schemaRefs>
    <ds:schemaRef ds:uri="http://schemas.microsoft.com/office/2006/metadata/properties"/>
    <ds:schemaRef ds:uri="http://schemas.microsoft.com/office/infopath/2007/PartnerControls"/>
    <ds:schemaRef ds:uri="0e0ad2d9-dc8b-49e3-bae5-7bbe19f2614b"/>
    <ds:schemaRef ds:uri="4e8270d2-91df-4d9b-9ac8-92724cba8c09"/>
  </ds:schemaRefs>
</ds:datastoreItem>
</file>

<file path=customXml/itemProps2.xml><?xml version="1.0" encoding="utf-8"?>
<ds:datastoreItem xmlns:ds="http://schemas.openxmlformats.org/officeDocument/2006/customXml" ds:itemID="{E39451B5-14BB-4984-8522-705042C5ED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D21D90-BEED-4276-A9E4-6A6271179C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0ad2d9-dc8b-49e3-bae5-7bbe19f2614b"/>
    <ds:schemaRef ds:uri="4e8270d2-91df-4d9b-9ac8-92724cba8c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92</Words>
  <Application>Microsoft Office PowerPoint</Application>
  <PresentationFormat>A4 Paper (210x297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Gemma Towers</dc:creator>
  <cp:lastModifiedBy>Gemma Towers</cp:lastModifiedBy>
  <cp:revision>9</cp:revision>
  <dcterms:created xsi:type="dcterms:W3CDTF">2025-01-08T13:51:04Z</dcterms:created>
  <dcterms:modified xsi:type="dcterms:W3CDTF">2025-06-03T09:36:17Z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0x010100C67B24B383B48144B9859A3EBABC6573</vt:lpwstr>
  </property>
  <property fmtid="{D5CDD505-2E9C-101B-9397-08002B2CF9AE}" pid="3" name="Order">
    <vt:r8>150000</vt:r8>
  </property>
  <property fmtid="{D5CDD505-2E9C-101B-9397-08002B2CF9AE}" pid="4" name="MediaServiceImageTags">
    <vt:lpwstr/>
  </property>
</Properties>
</file>