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P2\grt$\L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P2\grt$\LM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Job adverts</c:v>
          </c:tx>
          <c:spPr>
            <a:solidFill>
              <a:schemeClr val="accent3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Sheet1!$C$2:$C$4</c:f>
              <c:strCache>
                <c:ptCount val="3"/>
                <c:pt idx="0">
                  <c:v>Auditing</c:v>
                </c:pt>
                <c:pt idx="1">
                  <c:v>Finance</c:v>
                </c:pt>
                <c:pt idx="2">
                  <c:v>Project Management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698</c:v>
                </c:pt>
                <c:pt idx="1">
                  <c:v>560</c:v>
                </c:pt>
                <c:pt idx="2">
                  <c:v>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1-4B43-8AFD-C75406C176A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13292288"/>
        <c:axId val="313292768"/>
      </c:barChart>
      <c:catAx>
        <c:axId val="31329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292768"/>
        <c:crosses val="autoZero"/>
        <c:auto val="1"/>
        <c:lblAlgn val="ctr"/>
        <c:lblOffset val="100"/>
        <c:noMultiLvlLbl val="0"/>
      </c:catAx>
      <c:valAx>
        <c:axId val="31329276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Job adverts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29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9050" cap="rnd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Number of postings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Sheet1!$H$2:$H$7</c:f>
              <c:strCache>
                <c:ptCount val="6"/>
                <c:pt idx="0">
                  <c:v>Communication</c:v>
                </c:pt>
                <c:pt idx="1">
                  <c:v>Customer Service</c:v>
                </c:pt>
                <c:pt idx="2">
                  <c:v>Management</c:v>
                </c:pt>
                <c:pt idx="3">
                  <c:v>Detail Oriented</c:v>
                </c:pt>
                <c:pt idx="4">
                  <c:v>Sales</c:v>
                </c:pt>
                <c:pt idx="5">
                  <c:v>Problem Solving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4253</c:v>
                </c:pt>
                <c:pt idx="1">
                  <c:v>2500</c:v>
                </c:pt>
                <c:pt idx="2">
                  <c:v>2451</c:v>
                </c:pt>
                <c:pt idx="3">
                  <c:v>1901</c:v>
                </c:pt>
                <c:pt idx="4">
                  <c:v>1435</c:v>
                </c:pt>
                <c:pt idx="5">
                  <c:v>1243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59-47C7-8A9B-41B5915F4B5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5310560"/>
        <c:axId val="25309600"/>
      </c:barChart>
      <c:catAx>
        <c:axId val="25310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09600"/>
        <c:crosses val="autoZero"/>
        <c:auto val="1"/>
        <c:lblAlgn val="ctr"/>
        <c:lblOffset val="100"/>
        <c:noMultiLvlLbl val="0"/>
      </c:catAx>
      <c:valAx>
        <c:axId val="2530960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Job adverts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10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9050" cap="rnd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74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76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60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20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94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85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8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92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27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6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3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51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9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0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4AC5320-A5F5-F463-D88A-42F617D42C48}"/>
              </a:ext>
            </a:extLst>
          </p:cNvPr>
          <p:cNvSpPr/>
          <p:nvPr/>
        </p:nvSpPr>
        <p:spPr>
          <a:xfrm>
            <a:off x="100075" y="8696410"/>
            <a:ext cx="5551458" cy="1088037"/>
          </a:xfrm>
          <a:prstGeom prst="roundRect">
            <a:avLst>
              <a:gd name="adj" fmla="val 1229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192317-9E84-3578-99DE-D5B60EFB558E}"/>
              </a:ext>
            </a:extLst>
          </p:cNvPr>
          <p:cNvSpPr/>
          <p:nvPr/>
        </p:nvSpPr>
        <p:spPr>
          <a:xfrm>
            <a:off x="123868" y="4347173"/>
            <a:ext cx="6610264" cy="4291098"/>
          </a:xfrm>
          <a:prstGeom prst="roundRect">
            <a:avLst>
              <a:gd name="adj" fmla="val 3987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1581922-5D72-9046-3331-90C6EB5235AA}"/>
              </a:ext>
            </a:extLst>
          </p:cNvPr>
          <p:cNvSpPr/>
          <p:nvPr/>
        </p:nvSpPr>
        <p:spPr>
          <a:xfrm>
            <a:off x="123868" y="1900493"/>
            <a:ext cx="6610264" cy="2359494"/>
          </a:xfrm>
          <a:prstGeom prst="roundRect">
            <a:avLst>
              <a:gd name="adj" fmla="val 5811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9895DC-66F7-BCB5-6D54-233E0CF63B7A}"/>
              </a:ext>
            </a:extLst>
          </p:cNvPr>
          <p:cNvSpPr/>
          <p:nvPr/>
        </p:nvSpPr>
        <p:spPr>
          <a:xfrm>
            <a:off x="123868" y="547678"/>
            <a:ext cx="6610264" cy="1294673"/>
          </a:xfrm>
          <a:prstGeom prst="roundRect">
            <a:avLst>
              <a:gd name="adj" fmla="val 931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B2465-9EBC-E1B1-F1EB-EE60EC58F5F0}"/>
              </a:ext>
            </a:extLst>
          </p:cNvPr>
          <p:cNvSpPr txBox="1"/>
          <p:nvPr/>
        </p:nvSpPr>
        <p:spPr>
          <a:xfrm>
            <a:off x="123868" y="77605"/>
            <a:ext cx="6610264" cy="4154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100" b="1" dirty="0">
                <a:solidFill>
                  <a:schemeClr val="bg1"/>
                </a:solidFill>
              </a:rPr>
              <a:t>LMI Gloucestershire – </a:t>
            </a:r>
            <a:r>
              <a:rPr lang="en-GB" sz="2100" i="1" dirty="0">
                <a:solidFill>
                  <a:schemeClr val="bg1"/>
                </a:solidFill>
              </a:rPr>
              <a:t>November 2024 </a:t>
            </a:r>
            <a:r>
              <a:rPr lang="en-GB" sz="1000" i="1" dirty="0">
                <a:solidFill>
                  <a:schemeClr val="bg1"/>
                </a:solidFill>
              </a:rPr>
              <a:t>(source: Glos County Council)</a:t>
            </a:r>
            <a:endParaRPr lang="en-GB" sz="2100" i="1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6E5238E-3EDD-CE4D-2B06-AF4A732350A5}"/>
              </a:ext>
            </a:extLst>
          </p:cNvPr>
          <p:cNvSpPr/>
          <p:nvPr/>
        </p:nvSpPr>
        <p:spPr>
          <a:xfrm>
            <a:off x="361585" y="608827"/>
            <a:ext cx="2313745" cy="48699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Number of Unemployed:</a:t>
            </a:r>
            <a:endParaRPr lang="en-GB" sz="1200" b="1" u="sng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92FB652-B4E6-ECA3-FC6F-4F604EE53CE7}"/>
              </a:ext>
            </a:extLst>
          </p:cNvPr>
          <p:cNvSpPr/>
          <p:nvPr/>
        </p:nvSpPr>
        <p:spPr>
          <a:xfrm>
            <a:off x="2650571" y="682567"/>
            <a:ext cx="1201375" cy="31958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10590 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50</a:t>
            </a:r>
            <a:endParaRPr lang="en-GB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FDE06AE-D725-CEF8-2B9B-52E8E8FD770C}"/>
              </a:ext>
            </a:extLst>
          </p:cNvPr>
          <p:cNvSpPr/>
          <p:nvPr/>
        </p:nvSpPr>
        <p:spPr>
          <a:xfrm>
            <a:off x="3739309" y="870353"/>
            <a:ext cx="2450013" cy="31958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i="1" dirty="0"/>
              <a:t>2.7% population aged 16-64</a:t>
            </a:r>
            <a:endParaRPr lang="en-GB" sz="1200" i="1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158A9B3-A27B-A7B8-B0B4-4378CA55510C}"/>
              </a:ext>
            </a:extLst>
          </p:cNvPr>
          <p:cNvSpPr/>
          <p:nvPr/>
        </p:nvSpPr>
        <p:spPr>
          <a:xfrm>
            <a:off x="672494" y="1267729"/>
            <a:ext cx="1374842" cy="48699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Job adverts:</a:t>
            </a:r>
            <a:endParaRPr lang="en-GB" sz="1200" b="1" u="sng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B8233BA-5A03-BBE1-0D7F-3483CE71D1E5}"/>
              </a:ext>
            </a:extLst>
          </p:cNvPr>
          <p:cNvSpPr/>
          <p:nvPr/>
        </p:nvSpPr>
        <p:spPr>
          <a:xfrm>
            <a:off x="1985635" y="1351434"/>
            <a:ext cx="1329872" cy="31958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14539 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241</a:t>
            </a:r>
            <a:endParaRPr lang="en-GB" sz="12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BE73B50-C8FE-036C-9C4E-4401C8B912B8}"/>
              </a:ext>
            </a:extLst>
          </p:cNvPr>
          <p:cNvSpPr/>
          <p:nvPr/>
        </p:nvSpPr>
        <p:spPr>
          <a:xfrm>
            <a:off x="269798" y="1995058"/>
            <a:ext cx="1992313" cy="58468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skills mentioned in job adverts</a:t>
            </a:r>
            <a:endParaRPr lang="en-GB" sz="1200" b="1" dirty="0"/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53876752-BF0E-5115-9FF4-7CB8250B0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288234"/>
              </p:ext>
            </p:extLst>
          </p:nvPr>
        </p:nvGraphicFramePr>
        <p:xfrm>
          <a:off x="357839" y="2754199"/>
          <a:ext cx="2883126" cy="1350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63BBBCF3-7CE0-E6CE-DBBF-F44C6E3A01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0914754"/>
              </p:ext>
            </p:extLst>
          </p:nvPr>
        </p:nvGraphicFramePr>
        <p:xfrm>
          <a:off x="3358997" y="2002245"/>
          <a:ext cx="3257102" cy="2119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73E0EC4-EFFB-7132-D92E-A38CC75402F6}"/>
              </a:ext>
            </a:extLst>
          </p:cNvPr>
          <p:cNvSpPr txBox="1"/>
          <p:nvPr/>
        </p:nvSpPr>
        <p:spPr>
          <a:xfrm rot="21007185">
            <a:off x="482959" y="3619957"/>
            <a:ext cx="767093" cy="36933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accent2">
                    <a:lumMod val="50000"/>
                  </a:schemeClr>
                </a:solidFill>
              </a:rPr>
              <a:t>Specialised skills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6D93A-EB92-867A-476B-4DB35CBA8EE4}"/>
              </a:ext>
            </a:extLst>
          </p:cNvPr>
          <p:cNvSpPr txBox="1"/>
          <p:nvPr/>
        </p:nvSpPr>
        <p:spPr>
          <a:xfrm rot="21007185">
            <a:off x="5678128" y="2534505"/>
            <a:ext cx="686698" cy="36933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accent2">
                    <a:lumMod val="50000"/>
                  </a:schemeClr>
                </a:solidFill>
              </a:rPr>
              <a:t>Common skills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9FC2C2-7072-990F-5AE6-F58D99576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256228"/>
              </p:ext>
            </p:extLst>
          </p:nvPr>
        </p:nvGraphicFramePr>
        <p:xfrm>
          <a:off x="228330" y="4999439"/>
          <a:ext cx="3142143" cy="3500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07778">
                  <a:extLst>
                    <a:ext uri="{9D8B030D-6E8A-4147-A177-3AD203B41FA5}">
                      <a16:colId xmlns:a16="http://schemas.microsoft.com/office/drawing/2014/main" val="3957185364"/>
                    </a:ext>
                  </a:extLst>
                </a:gridCol>
                <a:gridCol w="634365">
                  <a:extLst>
                    <a:ext uri="{9D8B030D-6E8A-4147-A177-3AD203B41FA5}">
                      <a16:colId xmlns:a16="http://schemas.microsoft.com/office/drawing/2014/main" val="3388605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General occupation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Adverts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13342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Professional </a:t>
                      </a:r>
                      <a:r>
                        <a:rPr lang="en-GB" sz="1000" dirty="0"/>
                        <a:t>(eg engineer, scientist, teacher, doctor, accountant, actor)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3327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3591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Associate professional &amp; technical </a:t>
                      </a:r>
                      <a:r>
                        <a:rPr lang="en-GB" sz="1000" dirty="0"/>
                        <a:t>(eg midwife, police, engineering technician)</a:t>
                      </a:r>
                      <a:endParaRPr lang="en-GB" sz="105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2017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5311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Elementary </a:t>
                      </a:r>
                      <a:r>
                        <a:rPr lang="en-GB" sz="1000" dirty="0"/>
                        <a:t>(eg cleaner, caretaker, labourer)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1935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560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Sales &amp; customer service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1357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432135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Caring and leisure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1298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4013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Administerial &amp; secretarial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1198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469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Managers, directors &amp; senior officials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1182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8300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Skilled trade </a:t>
                      </a:r>
                      <a:r>
                        <a:rPr lang="en-GB" sz="1000" dirty="0"/>
                        <a:t>(eg electrician, welder, builder)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1140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6584405"/>
                  </a:ext>
                </a:extLst>
              </a:tr>
            </a:tbl>
          </a:graphicData>
        </a:graphic>
      </p:graphicFrame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D099ADD-30EF-BE70-3BC0-DFF872AAA90D}"/>
              </a:ext>
            </a:extLst>
          </p:cNvPr>
          <p:cNvSpPr/>
          <p:nvPr/>
        </p:nvSpPr>
        <p:spPr>
          <a:xfrm>
            <a:off x="263064" y="4441913"/>
            <a:ext cx="3780240" cy="47267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What occupations are most advertised?</a:t>
            </a:r>
            <a:endParaRPr lang="en-GB" sz="1200" b="1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E430C13B-9370-63F4-0048-DB5778903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544600"/>
              </p:ext>
            </p:extLst>
          </p:nvPr>
        </p:nvGraphicFramePr>
        <p:xfrm>
          <a:off x="3569445" y="5037539"/>
          <a:ext cx="3081199" cy="3423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30168">
                  <a:extLst>
                    <a:ext uri="{9D8B030D-6E8A-4147-A177-3AD203B41FA5}">
                      <a16:colId xmlns:a16="http://schemas.microsoft.com/office/drawing/2014/main" val="3957185364"/>
                    </a:ext>
                  </a:extLst>
                </a:gridCol>
                <a:gridCol w="751031">
                  <a:extLst>
                    <a:ext uri="{9D8B030D-6E8A-4147-A177-3AD203B41FA5}">
                      <a16:colId xmlns:a16="http://schemas.microsoft.com/office/drawing/2014/main" val="3388605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Top occupations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Adverts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13342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Sales and retail</a:t>
                      </a:r>
                      <a:endParaRPr lang="en-GB" sz="1200" i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686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3591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Cleaners &amp; domestics</a:t>
                      </a:r>
                      <a:endParaRPr lang="en-GB" sz="1200" i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605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5311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Care workers &amp; home carers</a:t>
                      </a:r>
                      <a:endParaRPr lang="en-GB" sz="1200" i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465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560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Kitchen &amp; catering assistants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297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432135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Programmers &amp; software developers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263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4013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Teaching assistants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259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469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Customer service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258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8300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Chefs</a:t>
                      </a:r>
                      <a:endParaRPr lang="en-GB" sz="1200" i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246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6584405"/>
                  </a:ext>
                </a:extLst>
              </a:tr>
            </a:tbl>
          </a:graphicData>
        </a:graphic>
      </p:graphicFrame>
      <p:pic>
        <p:nvPicPr>
          <p:cNvPr id="30" name="Picture 29">
            <a:extLst>
              <a:ext uri="{FF2B5EF4-FFF2-40B4-BE49-F238E27FC236}">
                <a16:creationId xmlns:a16="http://schemas.microsoft.com/office/drawing/2014/main" id="{80BB3D85-C44D-DBE5-193E-329E763C0D8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65" t="18677"/>
          <a:stretch/>
        </p:blipFill>
        <p:spPr>
          <a:xfrm>
            <a:off x="2072518" y="8761220"/>
            <a:ext cx="3401193" cy="987243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C83EF81-88B4-4AEC-657C-C401A757B5C1}"/>
              </a:ext>
            </a:extLst>
          </p:cNvPr>
          <p:cNvSpPr/>
          <p:nvPr/>
        </p:nvSpPr>
        <p:spPr>
          <a:xfrm>
            <a:off x="241837" y="8787635"/>
            <a:ext cx="1786179" cy="64616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ten companies hiring</a:t>
            </a:r>
            <a:endParaRPr lang="en-GB" sz="1200" b="1" dirty="0"/>
          </a:p>
        </p:txBody>
      </p:sp>
      <p:pic>
        <p:nvPicPr>
          <p:cNvPr id="3" name="Picture 2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775CAAEE-927B-60C4-451A-9ED97C430D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035" y="8914339"/>
            <a:ext cx="1013062" cy="681004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553B445-E268-3F14-41AC-2323D37203E6}"/>
              </a:ext>
            </a:extLst>
          </p:cNvPr>
          <p:cNvSpPr/>
          <p:nvPr/>
        </p:nvSpPr>
        <p:spPr>
          <a:xfrm>
            <a:off x="3251258" y="1274784"/>
            <a:ext cx="2063884" cy="44614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</a:t>
            </a:r>
            <a:r>
              <a:rPr lang="en-GB" sz="1200" i="1" dirty="0"/>
              <a:t>1.7% in Gloucestershire, </a:t>
            </a:r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</a:t>
            </a:r>
            <a:r>
              <a:rPr lang="en-GB" sz="1200" i="1" dirty="0"/>
              <a:t>2.4% in whole UK </a:t>
            </a:r>
            <a:endParaRPr lang="en-GB" sz="1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74DD01B-FD1F-F808-D51D-D36CC5956173}"/>
              </a:ext>
            </a:extLst>
          </p:cNvPr>
          <p:cNvSpPr/>
          <p:nvPr/>
        </p:nvSpPr>
        <p:spPr>
          <a:xfrm>
            <a:off x="55573" y="25992"/>
            <a:ext cx="6732000" cy="9802403"/>
          </a:xfrm>
          <a:prstGeom prst="roundRect">
            <a:avLst>
              <a:gd name="adj" fmla="val 138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8424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175</Words>
  <Application>Microsoft Office PowerPoint</Application>
  <PresentationFormat>A4 Paper (210x297 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Towers</dc:creator>
  <cp:lastModifiedBy>Gemma Towers</cp:lastModifiedBy>
  <cp:revision>8</cp:revision>
  <dcterms:created xsi:type="dcterms:W3CDTF">2025-01-08T13:51:04Z</dcterms:created>
  <dcterms:modified xsi:type="dcterms:W3CDTF">2025-01-30T12:34:54Z</dcterms:modified>
</cp:coreProperties>
</file>