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P2\grt$\LM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P2\grt$\LM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'Dec 2024'!$B$2:$B$4</c:f>
              <c:strCache>
                <c:ptCount val="3"/>
                <c:pt idx="0">
                  <c:v>Auditing</c:v>
                </c:pt>
                <c:pt idx="1">
                  <c:v>Project Management</c:v>
                </c:pt>
                <c:pt idx="2">
                  <c:v>Finance</c:v>
                </c:pt>
              </c:strCache>
            </c:strRef>
          </c:cat>
          <c:val>
            <c:numRef>
              <c:f>'Dec 2024'!$A$2:$A$4</c:f>
              <c:numCache>
                <c:formatCode>General</c:formatCode>
                <c:ptCount val="3"/>
                <c:pt idx="0">
                  <c:v>725</c:v>
                </c:pt>
                <c:pt idx="1">
                  <c:v>580</c:v>
                </c:pt>
                <c:pt idx="2">
                  <c:v>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8D-453C-8E12-CD1C72B2C9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80467839"/>
        <c:axId val="1080469759"/>
      </c:barChart>
      <c:catAx>
        <c:axId val="1080467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0469759"/>
        <c:crosses val="autoZero"/>
        <c:auto val="1"/>
        <c:lblAlgn val="ctr"/>
        <c:lblOffset val="100"/>
        <c:noMultiLvlLbl val="0"/>
      </c:catAx>
      <c:valAx>
        <c:axId val="10804697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Job adverts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0467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9050" cap="rnd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'Dec 2024'!$G$2:$G$8</c:f>
              <c:strCache>
                <c:ptCount val="7"/>
                <c:pt idx="0">
                  <c:v>Communication</c:v>
                </c:pt>
                <c:pt idx="1">
                  <c:v>Customer Service</c:v>
                </c:pt>
                <c:pt idx="2">
                  <c:v>Management</c:v>
                </c:pt>
                <c:pt idx="3">
                  <c:v>Detail Oriented</c:v>
                </c:pt>
                <c:pt idx="4">
                  <c:v>Sales</c:v>
                </c:pt>
                <c:pt idx="5">
                  <c:v>Problem Solving</c:v>
                </c:pt>
                <c:pt idx="6">
                  <c:v>Planning</c:v>
                </c:pt>
              </c:strCache>
            </c:strRef>
          </c:cat>
          <c:val>
            <c:numRef>
              <c:f>'Dec 2024'!$F$2:$F$8</c:f>
              <c:numCache>
                <c:formatCode>General</c:formatCode>
                <c:ptCount val="7"/>
                <c:pt idx="0">
                  <c:v>4095</c:v>
                </c:pt>
                <c:pt idx="1">
                  <c:v>2256</c:v>
                </c:pt>
                <c:pt idx="2">
                  <c:v>2245</c:v>
                </c:pt>
                <c:pt idx="3">
                  <c:v>1675</c:v>
                </c:pt>
                <c:pt idx="4">
                  <c:v>1351</c:v>
                </c:pt>
                <c:pt idx="5">
                  <c:v>1068</c:v>
                </c:pt>
                <c:pt idx="6">
                  <c:v>1023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9-4E8A-B120-194C6B8C98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44236895"/>
        <c:axId val="744238335"/>
      </c:barChart>
      <c:catAx>
        <c:axId val="744236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4238335"/>
        <c:crosses val="autoZero"/>
        <c:auto val="1"/>
        <c:lblAlgn val="ctr"/>
        <c:lblOffset val="100"/>
        <c:noMultiLvlLbl val="0"/>
      </c:catAx>
      <c:valAx>
        <c:axId val="744238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Job adverts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4236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9050" cap="rnd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74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760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260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20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94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856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58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8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92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27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6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3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51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9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0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1581922-5D72-9046-3331-90C6EB5235AA}"/>
              </a:ext>
            </a:extLst>
          </p:cNvPr>
          <p:cNvSpPr/>
          <p:nvPr/>
        </p:nvSpPr>
        <p:spPr>
          <a:xfrm>
            <a:off x="123868" y="1900493"/>
            <a:ext cx="6610264" cy="2359494"/>
          </a:xfrm>
          <a:prstGeom prst="roundRect">
            <a:avLst>
              <a:gd name="adj" fmla="val 5811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4AC5320-A5F5-F463-D88A-42F617D42C48}"/>
              </a:ext>
            </a:extLst>
          </p:cNvPr>
          <p:cNvSpPr/>
          <p:nvPr/>
        </p:nvSpPr>
        <p:spPr>
          <a:xfrm>
            <a:off x="100075" y="8696410"/>
            <a:ext cx="5551458" cy="1088037"/>
          </a:xfrm>
          <a:prstGeom prst="roundRect">
            <a:avLst>
              <a:gd name="adj" fmla="val 1229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B192317-9E84-3578-99DE-D5B60EFB558E}"/>
              </a:ext>
            </a:extLst>
          </p:cNvPr>
          <p:cNvSpPr/>
          <p:nvPr/>
        </p:nvSpPr>
        <p:spPr>
          <a:xfrm>
            <a:off x="123868" y="4347173"/>
            <a:ext cx="6610264" cy="4291098"/>
          </a:xfrm>
          <a:prstGeom prst="roundRect">
            <a:avLst>
              <a:gd name="adj" fmla="val 3987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9895DC-66F7-BCB5-6D54-233E0CF63B7A}"/>
              </a:ext>
            </a:extLst>
          </p:cNvPr>
          <p:cNvSpPr/>
          <p:nvPr/>
        </p:nvSpPr>
        <p:spPr>
          <a:xfrm>
            <a:off x="123868" y="547678"/>
            <a:ext cx="6610264" cy="1294673"/>
          </a:xfrm>
          <a:prstGeom prst="roundRect">
            <a:avLst>
              <a:gd name="adj" fmla="val 931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B2465-9EBC-E1B1-F1EB-EE60EC58F5F0}"/>
              </a:ext>
            </a:extLst>
          </p:cNvPr>
          <p:cNvSpPr txBox="1"/>
          <p:nvPr/>
        </p:nvSpPr>
        <p:spPr>
          <a:xfrm>
            <a:off x="123868" y="77605"/>
            <a:ext cx="6610264" cy="4154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100" b="1" dirty="0">
                <a:solidFill>
                  <a:schemeClr val="bg1"/>
                </a:solidFill>
              </a:rPr>
              <a:t>LMI Gloucestershire – </a:t>
            </a:r>
            <a:r>
              <a:rPr lang="en-GB" sz="2100" i="1" dirty="0">
                <a:solidFill>
                  <a:schemeClr val="bg1"/>
                </a:solidFill>
              </a:rPr>
              <a:t>December 2024 </a:t>
            </a:r>
            <a:r>
              <a:rPr lang="en-GB" sz="1000" i="1" dirty="0">
                <a:solidFill>
                  <a:schemeClr val="bg1"/>
                </a:solidFill>
              </a:rPr>
              <a:t>(source: Glos County Council)</a:t>
            </a:r>
            <a:endParaRPr lang="en-GB" sz="2100" i="1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6E5238E-3EDD-CE4D-2B06-AF4A732350A5}"/>
              </a:ext>
            </a:extLst>
          </p:cNvPr>
          <p:cNvSpPr/>
          <p:nvPr/>
        </p:nvSpPr>
        <p:spPr>
          <a:xfrm>
            <a:off x="361585" y="608827"/>
            <a:ext cx="2313745" cy="486992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Number of Unemployed:</a:t>
            </a:r>
            <a:endParaRPr lang="en-GB" sz="1200" b="1" u="sng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92FB652-B4E6-ECA3-FC6F-4F604EE53CE7}"/>
              </a:ext>
            </a:extLst>
          </p:cNvPr>
          <p:cNvSpPr/>
          <p:nvPr/>
        </p:nvSpPr>
        <p:spPr>
          <a:xfrm>
            <a:off x="2650571" y="682567"/>
            <a:ext cx="1201375" cy="31958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10560  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30</a:t>
            </a:r>
            <a:endParaRPr lang="en-GB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FDE06AE-D725-CEF8-2B9B-52E8E8FD770C}"/>
              </a:ext>
            </a:extLst>
          </p:cNvPr>
          <p:cNvSpPr/>
          <p:nvPr/>
        </p:nvSpPr>
        <p:spPr>
          <a:xfrm>
            <a:off x="3739309" y="870353"/>
            <a:ext cx="2450013" cy="31958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i="1" dirty="0"/>
              <a:t>2.7% population aged 16-64</a:t>
            </a:r>
            <a:endParaRPr lang="en-GB" sz="1200" i="1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158A9B3-A27B-A7B8-B0B4-4378CA55510C}"/>
              </a:ext>
            </a:extLst>
          </p:cNvPr>
          <p:cNvSpPr/>
          <p:nvPr/>
        </p:nvSpPr>
        <p:spPr>
          <a:xfrm>
            <a:off x="672494" y="1267729"/>
            <a:ext cx="1374842" cy="486992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Job adverts:</a:t>
            </a:r>
            <a:endParaRPr lang="en-GB" sz="1200" b="1" u="sng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B8233BA-5A03-BBE1-0D7F-3483CE71D1E5}"/>
              </a:ext>
            </a:extLst>
          </p:cNvPr>
          <p:cNvSpPr/>
          <p:nvPr/>
        </p:nvSpPr>
        <p:spPr>
          <a:xfrm>
            <a:off x="1985635" y="1351434"/>
            <a:ext cx="1329872" cy="31958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13704  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241</a:t>
            </a:r>
            <a:endParaRPr lang="en-GB" sz="12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BE73B50-C8FE-036C-9C4E-4401C8B912B8}"/>
              </a:ext>
            </a:extLst>
          </p:cNvPr>
          <p:cNvSpPr/>
          <p:nvPr/>
        </p:nvSpPr>
        <p:spPr>
          <a:xfrm>
            <a:off x="188027" y="2006214"/>
            <a:ext cx="3159202" cy="328224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Top skills mentioned in job adverts</a:t>
            </a:r>
            <a:endParaRPr lang="en-GB" sz="1200" b="1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9FC2C2-7072-990F-5AE6-F58D99576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131381"/>
              </p:ext>
            </p:extLst>
          </p:nvPr>
        </p:nvGraphicFramePr>
        <p:xfrm>
          <a:off x="228330" y="4999439"/>
          <a:ext cx="3142143" cy="349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07778">
                  <a:extLst>
                    <a:ext uri="{9D8B030D-6E8A-4147-A177-3AD203B41FA5}">
                      <a16:colId xmlns:a16="http://schemas.microsoft.com/office/drawing/2014/main" val="3957185364"/>
                    </a:ext>
                  </a:extLst>
                </a:gridCol>
                <a:gridCol w="634365">
                  <a:extLst>
                    <a:ext uri="{9D8B030D-6E8A-4147-A177-3AD203B41FA5}">
                      <a16:colId xmlns:a16="http://schemas.microsoft.com/office/drawing/2014/main" val="3388605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General occupation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Adverts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13342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Professional </a:t>
                      </a:r>
                      <a:r>
                        <a:rPr lang="en-GB" sz="900" dirty="0"/>
                        <a:t>(eg engineer, scientist, teacher, doctor, accountant, actor)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4652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03591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Associate professional &amp; technical </a:t>
                      </a:r>
                      <a:r>
                        <a:rPr lang="en-GB" sz="900" dirty="0"/>
                        <a:t>(eg midwife, police, engineering technician)</a:t>
                      </a:r>
                      <a:endParaRPr lang="en-GB" sz="105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2531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5311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Elementary </a:t>
                      </a:r>
                      <a:r>
                        <a:rPr lang="en-GB" sz="900" dirty="0"/>
                        <a:t>(eg cleaner, caretaker, labourer)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1633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560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Sales &amp; customer service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1569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432135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Administerial &amp; secretarial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1515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4013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Caring &amp; leisure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1412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469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Managers, directors &amp; senior officials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1363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83004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Skilled trade </a:t>
                      </a:r>
                      <a:r>
                        <a:rPr lang="en-GB" sz="900" dirty="0"/>
                        <a:t>(eg electrician, welder, builder)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1093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56584405"/>
                  </a:ext>
                </a:extLst>
              </a:tr>
            </a:tbl>
          </a:graphicData>
        </a:graphic>
      </p:graphicFrame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D099ADD-30EF-BE70-3BC0-DFF872AAA90D}"/>
              </a:ext>
            </a:extLst>
          </p:cNvPr>
          <p:cNvSpPr/>
          <p:nvPr/>
        </p:nvSpPr>
        <p:spPr>
          <a:xfrm>
            <a:off x="263064" y="4441913"/>
            <a:ext cx="2172177" cy="472677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What occupations are most advertised?</a:t>
            </a:r>
            <a:endParaRPr lang="en-GB" sz="1200" b="1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E430C13B-9370-63F4-0048-DB5778903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64253"/>
              </p:ext>
            </p:extLst>
          </p:nvPr>
        </p:nvGraphicFramePr>
        <p:xfrm>
          <a:off x="3469449" y="4454623"/>
          <a:ext cx="3160221" cy="370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09190">
                  <a:extLst>
                    <a:ext uri="{9D8B030D-6E8A-4147-A177-3AD203B41FA5}">
                      <a16:colId xmlns:a16="http://schemas.microsoft.com/office/drawing/2014/main" val="3957185364"/>
                    </a:ext>
                  </a:extLst>
                </a:gridCol>
                <a:gridCol w="751031">
                  <a:extLst>
                    <a:ext uri="{9D8B030D-6E8A-4147-A177-3AD203B41FA5}">
                      <a16:colId xmlns:a16="http://schemas.microsoft.com/office/drawing/2014/main" val="3388605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Top occupations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Adverts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13342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Sales and retail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660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1503591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Care workers &amp; home carers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542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22373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Cleaners &amp; domestics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390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235311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Programmers &amp; software developers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279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2560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Other administrative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257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1432135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Teaching assistants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253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25469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Kitchen &amp; catering assistants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236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983004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Chefs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230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125658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Customer service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207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201050522"/>
                  </a:ext>
                </a:extLst>
              </a:tr>
            </a:tbl>
          </a:graphicData>
        </a:graphic>
      </p:graphicFrame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C83EF81-88B4-4AEC-657C-C401A757B5C1}"/>
              </a:ext>
            </a:extLst>
          </p:cNvPr>
          <p:cNvSpPr/>
          <p:nvPr/>
        </p:nvSpPr>
        <p:spPr>
          <a:xfrm>
            <a:off x="241837" y="8787635"/>
            <a:ext cx="1786179" cy="646168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Top ten companies hiring</a:t>
            </a:r>
            <a:endParaRPr lang="en-GB" sz="1200" b="1" dirty="0"/>
          </a:p>
        </p:txBody>
      </p:sp>
      <p:pic>
        <p:nvPicPr>
          <p:cNvPr id="3" name="Picture 2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775CAAEE-927B-60C4-451A-9ED97C430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035" y="8914339"/>
            <a:ext cx="1013062" cy="681004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553B445-E268-3F14-41AC-2323D37203E6}"/>
              </a:ext>
            </a:extLst>
          </p:cNvPr>
          <p:cNvSpPr/>
          <p:nvPr/>
        </p:nvSpPr>
        <p:spPr>
          <a:xfrm>
            <a:off x="3251258" y="1274784"/>
            <a:ext cx="2063884" cy="44614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</a:t>
            </a:r>
            <a:r>
              <a:rPr lang="en-GB" sz="1200" i="1" dirty="0">
                <a:ea typeface="Cambria Math" panose="02040503050406030204" pitchFamily="18" charset="0"/>
                <a:sym typeface="Wingdings" panose="05000000000000000000" pitchFamily="2" charset="2"/>
              </a:rPr>
              <a:t>5.5</a:t>
            </a:r>
            <a:r>
              <a:rPr lang="en-GB" sz="1200" i="1" dirty="0"/>
              <a:t>% in Gloucestershire, </a:t>
            </a:r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</a:t>
            </a:r>
            <a:r>
              <a:rPr lang="en-GB" sz="1200" i="1" dirty="0">
                <a:ea typeface="Cambria Math" panose="02040503050406030204" pitchFamily="18" charset="0"/>
                <a:sym typeface="Wingdings" panose="05000000000000000000" pitchFamily="2" charset="2"/>
              </a:rPr>
              <a:t>5.5</a:t>
            </a:r>
            <a:r>
              <a:rPr lang="en-GB" sz="1200" i="1" dirty="0"/>
              <a:t>% in whole UK </a:t>
            </a:r>
            <a:endParaRPr lang="en-GB" sz="1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74DD01B-FD1F-F808-D51D-D36CC5956173}"/>
              </a:ext>
            </a:extLst>
          </p:cNvPr>
          <p:cNvSpPr/>
          <p:nvPr/>
        </p:nvSpPr>
        <p:spPr>
          <a:xfrm>
            <a:off x="55573" y="25992"/>
            <a:ext cx="6732000" cy="9802403"/>
          </a:xfrm>
          <a:prstGeom prst="roundRect">
            <a:avLst>
              <a:gd name="adj" fmla="val 138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65758D5-80DC-07A5-F885-13F9F01B41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3" t="2218" r="379"/>
          <a:stretch/>
        </p:blipFill>
        <p:spPr>
          <a:xfrm>
            <a:off x="2563618" y="8764672"/>
            <a:ext cx="2576656" cy="959461"/>
          </a:xfrm>
          <a:prstGeom prst="rect">
            <a:avLst/>
          </a:prstGeom>
        </p:spPr>
      </p:pic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04B33F60-A06D-DF27-2D3A-8D385B17BF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084511"/>
              </p:ext>
            </p:extLst>
          </p:nvPr>
        </p:nvGraphicFramePr>
        <p:xfrm>
          <a:off x="329976" y="2425663"/>
          <a:ext cx="2864521" cy="1473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73E0EC4-EFFB-7132-D92E-A38CC75402F6}"/>
              </a:ext>
            </a:extLst>
          </p:cNvPr>
          <p:cNvSpPr txBox="1"/>
          <p:nvPr/>
        </p:nvSpPr>
        <p:spPr>
          <a:xfrm rot="21007185">
            <a:off x="426841" y="3455083"/>
            <a:ext cx="1280224" cy="2693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/>
                </a:solidFill>
              </a:rPr>
              <a:t>Specialised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  <a:r>
              <a:rPr lang="en-GB" sz="1150" dirty="0">
                <a:solidFill>
                  <a:schemeClr val="tx1"/>
                </a:solidFill>
              </a:rPr>
              <a:t>skills</a:t>
            </a:r>
          </a:p>
        </p:txBody>
      </p:sp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BC4EB997-CD28-42EB-9957-125FE9C60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866650"/>
              </p:ext>
            </p:extLst>
          </p:nvPr>
        </p:nvGraphicFramePr>
        <p:xfrm>
          <a:off x="3443200" y="2041312"/>
          <a:ext cx="3042229" cy="2070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07C6D93A-EB92-867A-476B-4DB35CBA8EE4}"/>
              </a:ext>
            </a:extLst>
          </p:cNvPr>
          <p:cNvSpPr txBox="1"/>
          <p:nvPr/>
        </p:nvSpPr>
        <p:spPr>
          <a:xfrm rot="21007185">
            <a:off x="5276571" y="2183201"/>
            <a:ext cx="1111266" cy="26930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/>
                </a:solidFill>
              </a:rPr>
              <a:t>Common skills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208E446-6733-50B4-659D-DA483BE95D44}"/>
              </a:ext>
            </a:extLst>
          </p:cNvPr>
          <p:cNvSpPr/>
          <p:nvPr/>
        </p:nvSpPr>
        <p:spPr>
          <a:xfrm>
            <a:off x="576011" y="3957534"/>
            <a:ext cx="2415046" cy="182361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ea typeface="Cambria Math" panose="02040503050406030204" pitchFamily="18" charset="0"/>
                <a:sym typeface="Wingdings" panose="05000000000000000000" pitchFamily="2" charset="2"/>
              </a:rPr>
              <a:t>Two skills are related to finance</a:t>
            </a:r>
            <a:endParaRPr lang="en-GB" sz="1100" i="1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ADCB4F5-C022-4E96-070F-A6A9567060F9}"/>
              </a:ext>
            </a:extLst>
          </p:cNvPr>
          <p:cNvSpPr/>
          <p:nvPr/>
        </p:nvSpPr>
        <p:spPr>
          <a:xfrm>
            <a:off x="4358329" y="8239238"/>
            <a:ext cx="1806754" cy="343706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ea typeface="Cambria Math" panose="02040503050406030204" pitchFamily="18" charset="0"/>
                <a:sym typeface="Wingdings" panose="05000000000000000000" pitchFamily="2" charset="2"/>
              </a:rPr>
              <a:t>4% of all jobs advertised were for care work</a:t>
            </a:r>
            <a:endParaRPr lang="en-GB" sz="105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8424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194</Words>
  <Application>Microsoft Office PowerPoint</Application>
  <PresentationFormat>A4 Paper (210x297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Towers</dc:creator>
  <cp:lastModifiedBy>Gemma Towers</cp:lastModifiedBy>
  <cp:revision>8</cp:revision>
  <dcterms:created xsi:type="dcterms:W3CDTF">2025-01-08T13:51:04Z</dcterms:created>
  <dcterms:modified xsi:type="dcterms:W3CDTF">2025-01-30T12:16:40Z</dcterms:modified>
</cp:coreProperties>
</file>